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0" r:id="rId5"/>
  </p:sldMasterIdLst>
  <p:notesMasterIdLst>
    <p:notesMasterId r:id="rId16"/>
  </p:notesMasterIdLst>
  <p:handoutMasterIdLst>
    <p:handoutMasterId r:id="rId17"/>
  </p:handoutMasterIdLst>
  <p:sldIdLst>
    <p:sldId id="278" r:id="rId6"/>
    <p:sldId id="279" r:id="rId7"/>
    <p:sldId id="280" r:id="rId8"/>
    <p:sldId id="281" r:id="rId9"/>
    <p:sldId id="283" r:id="rId10"/>
    <p:sldId id="292" r:id="rId11"/>
    <p:sldId id="293" r:id="rId12"/>
    <p:sldId id="317" r:id="rId13"/>
    <p:sldId id="305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7F5EE"/>
    <a:srgbClr val="F6F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29A0BB-CBA2-46C1-B20D-CFBC235D13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F258FC-EDF0-43E1-BCE6-FDB5A5F4DB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39A15-5C4C-45C6-A263-AE964360AA2C}" type="datetimeFigureOut">
              <a:rPr lang="en-NZ" smtClean="0"/>
              <a:t>20/07/2021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AC50B-4A7E-46D5-89E3-53F942DE2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947D3-3515-44E8-B6EF-A4F12E955B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F7760-529B-4EFD-94E3-3EC983CE8E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195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7EDFE-8A78-4ED6-B707-81129D639386}" type="datetimeFigureOut">
              <a:rPr lang="en-NZ" smtClean="0"/>
              <a:t>20/07/2021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804D-AE32-46BA-9EBC-655FE528A08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514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9323-EE14-45F8-AFF0-D9BDD80E3B2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774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9323-EE14-45F8-AFF0-D9BDD80E3B2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42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ct val="107000"/>
              </a:lnSpc>
              <a:buFont typeface="Symbol" panose="05050102010706020507" pitchFamily="18" charset="2"/>
              <a:buNone/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NZ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9323-EE14-45F8-AFF0-D9BDD80E3B2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51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C9323-EE14-45F8-AFF0-D9BDD80E3B2C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09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hyperlink" Target="http://www.google.co.nz/url?sa=i&amp;source=images&amp;cd=&amp;cad=rja&amp;uact=8&amp;docid=C3QwnXRqeRw3nM&amp;tbnid=4h1KnCccq1olxM&amp;ved=0CAgQjRw&amp;url=http://commons.wikimedia.org/wiki/File:Youtube_icon.svg&amp;ei=3INpU8fuM87h8AX954HwCA&amp;psig=AFQjCNFq8TLvM51Znf1_gmHqIPeoA3p4sQ&amp;ust=1399510365100089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google.co.nz/url?sa=i&amp;source=images&amp;cd=&amp;cad=rja&amp;uact=8&amp;docid=C3QwnXRqeRw3nM&amp;tbnid=4h1KnCccq1olxM&amp;ved=0CAgQjRw&amp;url=http://commons.wikimedia.org/wiki/File:Youtube_icon.svg&amp;ei=3INpU8fuM87h8AX954HwCA&amp;psig=AFQjCNFq8TLvM51Znf1_gmHqIPeoA3p4sQ&amp;ust=1399510365100089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6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C67A-C216-4281-A211-4FF0965F8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8207" y="2593180"/>
            <a:ext cx="9000000" cy="964367"/>
          </a:xfrm>
        </p:spPr>
        <p:txBody>
          <a:bodyPr>
            <a:spAutoFit/>
          </a:bodyPr>
          <a:lstStyle>
            <a:lvl1pPr>
              <a:lnSpc>
                <a:spcPts val="6750"/>
              </a:lnSpc>
              <a:defRPr sz="6250"/>
            </a:lvl1pPr>
          </a:lstStyle>
          <a:p>
            <a:r>
              <a:rPr lang="en-US" dirty="0"/>
              <a:t>Title</a:t>
            </a:r>
            <a:endParaRPr lang="en-NZ" dirty="0"/>
          </a:p>
        </p:txBody>
      </p:sp>
      <p:pic>
        <p:nvPicPr>
          <p:cNvPr id="10" name="Picture 9" descr="A black and white striped flag&#10;&#10;Description automatically generated with low confidence">
            <a:extLst>
              <a:ext uri="{FF2B5EF4-FFF2-40B4-BE49-F238E27FC236}">
                <a16:creationId xmlns:a16="http://schemas.microsoft.com/office/drawing/2014/main" id="{1484DC12-D22A-44E8-8507-61EA2D5F0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402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C1F8E2-F07D-4196-A412-3F59648D67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8208" y="3682376"/>
            <a:ext cx="9000000" cy="477054"/>
          </a:xfrm>
        </p:spPr>
        <p:txBody>
          <a:bodyPr>
            <a:sp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None/>
              <a:defRPr sz="3000"/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AC0EAD9-E682-43B1-AE9A-B2C917F207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8208" y="5164608"/>
            <a:ext cx="9000000" cy="284693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1500"/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E28DE-B09A-4222-90B5-F601B6666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9851" y="318377"/>
            <a:ext cx="2628898" cy="97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rge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1028661"/>
            <a:ext cx="7367138" cy="715581"/>
          </a:xfrm>
        </p:spPr>
        <p:txBody>
          <a:bodyPr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626E0-62E8-4301-B0FB-B2D58197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Document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00DE2A4-74C1-4618-8886-0FCF84AC3ED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659722" y="1165982"/>
            <a:ext cx="1764000" cy="1764000"/>
          </a:xfrm>
          <a:prstGeom prst="rect">
            <a:avLst/>
          </a:prstGeom>
          <a:noFill/>
          <a:ln w="5080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C9B2A748-42AC-438F-89D9-1D525A180E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95438" y="1841500"/>
            <a:ext cx="7367137" cy="3041858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7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6" y="1023294"/>
            <a:ext cx="5014463" cy="1338828"/>
          </a:xfrm>
        </p:spPr>
        <p:txBody>
          <a:bodyPr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Page heading that goes over 2 lines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626E0-62E8-4301-B0FB-B2D58197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Document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D5F5E1-BB02-407B-84E1-4964C5B958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6550" y="1162051"/>
            <a:ext cx="4743450" cy="486727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16FDB2D3-5A51-4D55-AA38-D4E3EE24DB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95438" y="2451100"/>
            <a:ext cx="5014463" cy="3388107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1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F6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8566" y="3049037"/>
            <a:ext cx="7082109" cy="836126"/>
          </a:xfrm>
        </p:spPr>
        <p:txBody>
          <a:bodyPr wrap="square">
            <a:spAutoFit/>
          </a:bodyPr>
          <a:lstStyle>
            <a:lvl1pPr>
              <a:lnSpc>
                <a:spcPts val="5750"/>
              </a:lnSpc>
              <a:defRPr sz="5250" baseline="0"/>
            </a:lvl1pPr>
          </a:lstStyle>
          <a:p>
            <a:r>
              <a:rPr lang="en-US" dirty="0"/>
              <a:t>Section divider</a:t>
            </a:r>
            <a:endParaRPr lang="en-NZ" dirty="0"/>
          </a:p>
        </p:txBody>
      </p:sp>
      <p:pic>
        <p:nvPicPr>
          <p:cNvPr id="8" name="Picture 7" descr="A black and white striped flag&#10;&#10;Description automatically generated with low confidence">
            <a:extLst>
              <a:ext uri="{FF2B5EF4-FFF2-40B4-BE49-F238E27FC236}">
                <a16:creationId xmlns:a16="http://schemas.microsoft.com/office/drawing/2014/main" id="{7ECB9196-2D51-44F0-B91C-95B6806F0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4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8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8566" y="3049037"/>
            <a:ext cx="7082109" cy="836126"/>
          </a:xfrm>
        </p:spPr>
        <p:txBody>
          <a:bodyPr wrap="square">
            <a:spAutoFit/>
          </a:bodyPr>
          <a:lstStyle>
            <a:lvl1pPr>
              <a:lnSpc>
                <a:spcPts val="5750"/>
              </a:lnSpc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B9196-2D51-44F0-B91C-95B6806F0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6840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28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8566" y="3049037"/>
            <a:ext cx="7082109" cy="836126"/>
          </a:xfrm>
        </p:spPr>
        <p:txBody>
          <a:bodyPr wrap="square">
            <a:spAutoFit/>
          </a:bodyPr>
          <a:lstStyle>
            <a:lvl1pPr>
              <a:lnSpc>
                <a:spcPts val="5750"/>
              </a:lnSpc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B9196-2D51-44F0-B91C-95B6806F0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6840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87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8566" y="3049037"/>
            <a:ext cx="7082109" cy="836126"/>
          </a:xfrm>
        </p:spPr>
        <p:txBody>
          <a:bodyPr wrap="square">
            <a:spAutoFit/>
          </a:bodyPr>
          <a:lstStyle>
            <a:lvl1pPr>
              <a:lnSpc>
                <a:spcPts val="5750"/>
              </a:lnSpc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B9196-2D51-44F0-B91C-95B6806F0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684019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34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E85DA2-1BD1-4C2A-AC77-972E67D53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5DADE-87DC-490D-A700-419A7E359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3246816"/>
            <a:ext cx="8748000" cy="733534"/>
          </a:xfrm>
        </p:spPr>
        <p:txBody>
          <a:bodyPr wrap="square">
            <a:spAutoFit/>
          </a:bodyPr>
          <a:lstStyle>
            <a:lvl1pPr>
              <a:lnSpc>
                <a:spcPts val="5000"/>
              </a:lnSpc>
              <a:defRPr sz="5250" cap="all" spc="-16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Headline.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33D25-C86A-464D-82E4-4E8993170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9850" y="318377"/>
            <a:ext cx="2628900" cy="97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71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E85DA2-1BD1-4C2A-AC77-972E67D537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5DADE-87DC-490D-A700-419A7E359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3246816"/>
            <a:ext cx="8748000" cy="733534"/>
          </a:xfrm>
        </p:spPr>
        <p:txBody>
          <a:bodyPr>
            <a:spAutoFit/>
          </a:bodyPr>
          <a:lstStyle>
            <a:lvl1pPr>
              <a:lnSpc>
                <a:spcPts val="5000"/>
              </a:lnSpc>
              <a:defRPr sz="5250" cap="all" spc="-16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Headline.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33D25-C86A-464D-82E4-4E8993170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9851" y="318377"/>
            <a:ext cx="2628898" cy="97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92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E85DA2-1BD1-4C2A-AC77-972E67D53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5DADE-87DC-490D-A700-419A7E359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3246816"/>
            <a:ext cx="8748000" cy="733534"/>
          </a:xfrm>
        </p:spPr>
        <p:txBody>
          <a:bodyPr>
            <a:spAutoFit/>
          </a:bodyPr>
          <a:lstStyle>
            <a:lvl1pPr>
              <a:lnSpc>
                <a:spcPts val="5000"/>
              </a:lnSpc>
              <a:defRPr sz="5250" cap="all" spc="-16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Headline.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33D25-C86A-464D-82E4-4E8993170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9851" y="318377"/>
            <a:ext cx="2628898" cy="9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91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E85DA2-1BD1-4C2A-AC77-972E67D53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5DADE-87DC-490D-A700-419A7E359D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3246816"/>
            <a:ext cx="8748000" cy="733534"/>
          </a:xfrm>
        </p:spPr>
        <p:txBody>
          <a:bodyPr>
            <a:spAutoFit/>
          </a:bodyPr>
          <a:lstStyle>
            <a:lvl1pPr>
              <a:lnSpc>
                <a:spcPts val="5000"/>
              </a:lnSpc>
              <a:defRPr sz="5250" cap="all" spc="-160" baseline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Headline.</a:t>
            </a: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33D25-C86A-464D-82E4-4E89931709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9851" y="318377"/>
            <a:ext cx="2628898" cy="9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5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C67A-C216-4281-A211-4FF0965F8E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8207" y="2593180"/>
            <a:ext cx="9000000" cy="964367"/>
          </a:xfrm>
        </p:spPr>
        <p:txBody>
          <a:bodyPr>
            <a:spAutoFit/>
          </a:bodyPr>
          <a:lstStyle>
            <a:lvl1pPr>
              <a:lnSpc>
                <a:spcPts val="6750"/>
              </a:lnSpc>
              <a:defRPr sz="6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84DC12-D22A-44E8-8507-61EA2D5F09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684020" cy="685799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C1F8E2-F07D-4196-A412-3F59648D67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8208" y="3682376"/>
            <a:ext cx="9000000" cy="477054"/>
          </a:xfrm>
        </p:spPr>
        <p:txBody>
          <a:bodyPr>
            <a:spAutoFit/>
          </a:bodyPr>
          <a:lstStyle>
            <a:lvl1pPr marL="0" indent="0">
              <a:lnSpc>
                <a:spcPts val="30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AAC0EAD9-E682-43B1-AE9A-B2C917F207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8208" y="5164608"/>
            <a:ext cx="9000000" cy="284693"/>
          </a:xfrm>
        </p:spPr>
        <p:txBody>
          <a:bodyPr>
            <a:sp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15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BE28DE-B09A-4222-90B5-F601B66660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9851" y="318377"/>
            <a:ext cx="2628898" cy="9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01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 txBox="1">
            <a:spLocks/>
          </p:cNvSpPr>
          <p:nvPr userDrawn="1"/>
        </p:nvSpPr>
        <p:spPr>
          <a:xfrm>
            <a:off x="1595886" y="1028661"/>
            <a:ext cx="9757913" cy="71558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accent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Connect with us…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626E0-62E8-4301-B0FB-B2D58197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Document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1761709" y="2242099"/>
            <a:ext cx="3185545" cy="540000"/>
            <a:chOff x="1761709" y="2242099"/>
            <a:chExt cx="3185545" cy="54000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F5E77CD-C795-4191-8A40-A1125233DA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2242099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92B34C-6CA9-499B-B43F-3645EA63BC40}"/>
                </a:ext>
              </a:extLst>
            </p:cNvPr>
            <p:cNvSpPr txBox="1"/>
            <p:nvPr userDrawn="1"/>
          </p:nvSpPr>
          <p:spPr>
            <a:xfrm>
              <a:off x="2301709" y="2308644"/>
              <a:ext cx="264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www.rbnz.govt.nz</a:t>
              </a: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1761709" y="2990121"/>
            <a:ext cx="4401786" cy="540000"/>
            <a:chOff x="1761709" y="2957244"/>
            <a:chExt cx="4401786" cy="540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CCD8B5-5371-4B47-B6C6-46D31C049A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2957244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8E5118-4680-4625-8C30-AFAE68BA6746}"/>
                </a:ext>
              </a:extLst>
            </p:cNvPr>
            <p:cNvSpPr txBox="1"/>
            <p:nvPr userDrawn="1"/>
          </p:nvSpPr>
          <p:spPr>
            <a:xfrm>
              <a:off x="2301709" y="3047901"/>
              <a:ext cx="3861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Sign-up for email news &amp; alerts</a:t>
              </a: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761709" y="3738143"/>
            <a:ext cx="3185545" cy="540000"/>
            <a:chOff x="1761709" y="3957523"/>
            <a:chExt cx="3185545" cy="540000"/>
          </a:xfrm>
        </p:grpSpPr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59DAE026-FC12-48C5-95CD-80A469ACF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3957523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9F0EBB-704E-4B8B-97E2-7038FBEBBE79}"/>
                </a:ext>
              </a:extLst>
            </p:cNvPr>
            <p:cNvSpPr txBox="1"/>
            <p:nvPr userDrawn="1"/>
          </p:nvSpPr>
          <p:spPr>
            <a:xfrm>
              <a:off x="2301709" y="4040763"/>
              <a:ext cx="264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@</a:t>
              </a:r>
              <a:r>
                <a:rPr lang="en-NZ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ReserveBankofNZ</a:t>
              </a:r>
              <a:endParaRPr lang="en-NZ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1761709" y="4486164"/>
            <a:ext cx="3199529" cy="540000"/>
            <a:chOff x="1761709" y="4957801"/>
            <a:chExt cx="3199529" cy="540000"/>
          </a:xfrm>
        </p:grpSpPr>
        <p:pic>
          <p:nvPicPr>
            <p:cNvPr id="19" name="Picture 4">
              <a:hlinkClick r:id="rId7"/>
              <a:extLst>
                <a:ext uri="{FF2B5EF4-FFF2-40B4-BE49-F238E27FC236}">
                  <a16:creationId xmlns:a16="http://schemas.microsoft.com/office/drawing/2014/main" id="{C538BA1D-A1ED-4E9E-A1C7-06C1427FD9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4957801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DB9110-0C4C-4AB8-8A58-96BC536B7B14}"/>
                </a:ext>
              </a:extLst>
            </p:cNvPr>
            <p:cNvSpPr txBox="1"/>
            <p:nvPr userDrawn="1"/>
          </p:nvSpPr>
          <p:spPr>
            <a:xfrm>
              <a:off x="2315693" y="5043135"/>
              <a:ext cx="264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reservebankofNZ</a:t>
              </a:r>
              <a:endParaRPr lang="en-NZ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82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Us 2">
    <p:bg>
      <p:bgPr>
        <a:solidFill>
          <a:srgbClr val="F7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 txBox="1">
            <a:spLocks/>
          </p:cNvSpPr>
          <p:nvPr userDrawn="1"/>
        </p:nvSpPr>
        <p:spPr>
          <a:xfrm>
            <a:off x="1595886" y="1028661"/>
            <a:ext cx="9757913" cy="71558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chemeClr val="accent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Connect with us…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626E0-62E8-4301-B0FB-B2D58197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Document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1761709" y="2242099"/>
            <a:ext cx="3185545" cy="540000"/>
            <a:chOff x="1761709" y="2242099"/>
            <a:chExt cx="3185545" cy="54000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F5E77CD-C795-4191-8A40-A1125233DA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2242099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92B34C-6CA9-499B-B43F-3645EA63BC40}"/>
                </a:ext>
              </a:extLst>
            </p:cNvPr>
            <p:cNvSpPr txBox="1"/>
            <p:nvPr userDrawn="1"/>
          </p:nvSpPr>
          <p:spPr>
            <a:xfrm>
              <a:off x="2301709" y="2308644"/>
              <a:ext cx="264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www.rbnz.govt.nz</a:t>
              </a: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1761709" y="2990121"/>
            <a:ext cx="4401786" cy="540000"/>
            <a:chOff x="1761709" y="2957244"/>
            <a:chExt cx="4401786" cy="540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CCD8B5-5371-4B47-B6C6-46D31C049A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2957244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8E5118-4680-4625-8C30-AFAE68BA6746}"/>
                </a:ext>
              </a:extLst>
            </p:cNvPr>
            <p:cNvSpPr txBox="1"/>
            <p:nvPr userDrawn="1"/>
          </p:nvSpPr>
          <p:spPr>
            <a:xfrm>
              <a:off x="2301709" y="3047901"/>
              <a:ext cx="38617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Sign-up for email news &amp; alerts</a:t>
              </a: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761709" y="3738143"/>
            <a:ext cx="3185545" cy="540000"/>
            <a:chOff x="1761709" y="3957523"/>
            <a:chExt cx="3185545" cy="540000"/>
          </a:xfrm>
        </p:grpSpPr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59DAE026-FC12-48C5-95CD-80A469ACF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3957523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9F0EBB-704E-4B8B-97E2-7038FBEBBE79}"/>
                </a:ext>
              </a:extLst>
            </p:cNvPr>
            <p:cNvSpPr txBox="1"/>
            <p:nvPr userDrawn="1"/>
          </p:nvSpPr>
          <p:spPr>
            <a:xfrm>
              <a:off x="2301709" y="4040763"/>
              <a:ext cx="264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@</a:t>
              </a:r>
              <a:r>
                <a:rPr lang="en-NZ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ReserveBankofNZ</a:t>
              </a:r>
              <a:endParaRPr lang="en-NZ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>
            <a:off x="1761709" y="4486164"/>
            <a:ext cx="3199529" cy="540000"/>
            <a:chOff x="1761709" y="4957801"/>
            <a:chExt cx="3199529" cy="540000"/>
          </a:xfrm>
        </p:grpSpPr>
        <p:pic>
          <p:nvPicPr>
            <p:cNvPr id="19" name="Picture 4">
              <a:hlinkClick r:id="rId6"/>
              <a:extLst>
                <a:ext uri="{FF2B5EF4-FFF2-40B4-BE49-F238E27FC236}">
                  <a16:creationId xmlns:a16="http://schemas.microsoft.com/office/drawing/2014/main" id="{C538BA1D-A1ED-4E9E-A1C7-06C1427FD97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1709" y="4957801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DB9110-0C4C-4AB8-8A58-96BC536B7B14}"/>
                </a:ext>
              </a:extLst>
            </p:cNvPr>
            <p:cNvSpPr txBox="1"/>
            <p:nvPr userDrawn="1"/>
          </p:nvSpPr>
          <p:spPr>
            <a:xfrm>
              <a:off x="2315693" y="5043135"/>
              <a:ext cx="2645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dirty="0" err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reservebankofNZ</a:t>
              </a:r>
              <a:endParaRPr lang="en-NZ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pic>
        <p:nvPicPr>
          <p:cNvPr id="23" name="Picture 22" descr="A picture containing window blind, grate&#10;&#10;Description automatically generated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8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5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9F9D-DD50-41E0-B053-46C9ED23A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1524" y="2743110"/>
            <a:ext cx="6879747" cy="1384995"/>
          </a:xfrm>
        </p:spPr>
        <p:txBody>
          <a:bodyPr anchor="t"/>
          <a:lstStyle>
            <a:lvl1pPr>
              <a:lnSpc>
                <a:spcPct val="100000"/>
              </a:lnSpc>
              <a:defRPr sz="4200" spc="-3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endParaRPr lang="en-NZ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6FF9D2E-629C-4531-ADCA-58D5EBBE38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1525" y="4268556"/>
            <a:ext cx="6879746" cy="300082"/>
          </a:xfrm>
        </p:spPr>
        <p:txBody>
          <a:bodyPr wrap="square">
            <a:spAutoFit/>
          </a:bodyPr>
          <a:lstStyle>
            <a:lvl1pPr marL="0" indent="0">
              <a:buNone/>
              <a:defRPr sz="1500" b="1">
                <a:solidFill>
                  <a:schemeClr val="accent3"/>
                </a:solidFill>
              </a:defRPr>
            </a:lvl1pPr>
            <a:lvl2pPr marL="266700" indent="-266700">
              <a:buFont typeface="Calibri" panose="020F0502020204030204" pitchFamily="34" charset="0"/>
              <a:buChar char="–"/>
              <a:defRPr/>
            </a:lvl2pPr>
            <a:lvl3pPr marL="542925" indent="-276225">
              <a:defRPr/>
            </a:lvl3pPr>
            <a:lvl4pPr marL="809625" indent="-266700">
              <a:defRPr/>
            </a:lvl4pPr>
            <a:lvl5pPr marL="1076325" indent="-266700">
              <a:defRPr/>
            </a:lvl5pPr>
          </a:lstStyle>
          <a:p>
            <a:pPr lvl="0"/>
            <a:r>
              <a:rPr lang="en-US" dirty="0"/>
              <a:t>Speaker | Event</a:t>
            </a:r>
            <a:endParaRPr lang="en-N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627F2B-C043-4860-A2CF-7F460EBD43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81525" y="2311203"/>
            <a:ext cx="6879746" cy="300082"/>
          </a:xfrm>
        </p:spPr>
        <p:txBody>
          <a:bodyPr wrap="square" anchor="b">
            <a:spAutoFit/>
          </a:bodyPr>
          <a:lstStyle>
            <a:lvl1pPr marL="0" indent="0">
              <a:buNone/>
              <a:defRPr sz="1500" b="0" cap="all" spc="30" baseline="0">
                <a:solidFill>
                  <a:schemeClr val="accent3"/>
                </a:solidFill>
              </a:defRPr>
            </a:lvl1pPr>
            <a:lvl2pPr marL="266700" indent="-266700">
              <a:buFont typeface="Calibri" panose="020F0502020204030204" pitchFamily="34" charset="0"/>
              <a:buChar char="–"/>
              <a:defRPr/>
            </a:lvl2pPr>
            <a:lvl3pPr marL="542925" indent="-276225">
              <a:defRPr/>
            </a:lvl3pPr>
            <a:lvl4pPr marL="809625" indent="-266700">
              <a:defRPr/>
            </a:lvl4pPr>
            <a:lvl5pPr marL="1076325" indent="-266700">
              <a:defRPr/>
            </a:lvl5pPr>
          </a:lstStyle>
          <a:p>
            <a:pPr lvl="0"/>
            <a:r>
              <a:rPr lang="en-US" dirty="0"/>
              <a:t>January 2021</a:t>
            </a:r>
            <a:endParaRPr lang="en-NZ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77FBF77-9C60-47F5-9667-D9267B7D3F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062413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3F8A0471-C217-4B72-A1CF-6A2B68143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825" y="5710372"/>
            <a:ext cx="1968500" cy="5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78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9F9D-DD50-41E0-B053-46C9ED23AA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299" y="2938016"/>
            <a:ext cx="3343275" cy="1015663"/>
          </a:xfrm>
        </p:spPr>
        <p:txBody>
          <a:bodyPr anchor="t"/>
          <a:lstStyle>
            <a:lvl1pPr>
              <a:lnSpc>
                <a:spcPct val="100000"/>
              </a:lnSpc>
              <a:defRPr sz="3000" spc="-30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The Financial Markets Authority</a:t>
            </a:r>
            <a:endParaRPr lang="en-NZ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6FF9D2E-629C-4531-ADCA-58D5EBBE38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300" y="4128715"/>
            <a:ext cx="3343275" cy="300082"/>
          </a:xfrm>
        </p:spPr>
        <p:txBody>
          <a:bodyPr wrap="square">
            <a:spAutoFit/>
          </a:bodyPr>
          <a:lstStyle>
            <a:lvl1pPr marL="0" indent="0">
              <a:buNone/>
              <a:defRPr sz="1500" b="1">
                <a:solidFill>
                  <a:schemeClr val="accent3"/>
                </a:solidFill>
              </a:defRPr>
            </a:lvl1pPr>
            <a:lvl2pPr marL="266700" indent="-266700">
              <a:buFont typeface="Calibri" panose="020F0502020204030204" pitchFamily="34" charset="0"/>
              <a:buChar char="–"/>
              <a:defRPr/>
            </a:lvl2pPr>
            <a:lvl3pPr marL="542925" indent="-276225">
              <a:defRPr/>
            </a:lvl3pPr>
            <a:lvl4pPr marL="809625" indent="-266700">
              <a:defRPr/>
            </a:lvl4pPr>
            <a:lvl5pPr marL="1076325" indent="-266700">
              <a:defRPr/>
            </a:lvl5pPr>
          </a:lstStyle>
          <a:p>
            <a:pPr lvl="0"/>
            <a:r>
              <a:rPr lang="en-US" dirty="0"/>
              <a:t>Speaker | Event</a:t>
            </a:r>
            <a:endParaRPr lang="en-N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627F2B-C043-4860-A2CF-7F460EBD43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2443850"/>
            <a:ext cx="3343275" cy="300082"/>
          </a:xfrm>
        </p:spPr>
        <p:txBody>
          <a:bodyPr wrap="square" anchor="b">
            <a:spAutoFit/>
          </a:bodyPr>
          <a:lstStyle>
            <a:lvl1pPr marL="0" indent="0">
              <a:buNone/>
              <a:defRPr sz="1500" b="0" cap="all" spc="30" baseline="0">
                <a:solidFill>
                  <a:schemeClr val="accent3"/>
                </a:solidFill>
              </a:defRPr>
            </a:lvl1pPr>
            <a:lvl2pPr marL="266700" indent="-266700">
              <a:buFont typeface="Calibri" panose="020F0502020204030204" pitchFamily="34" charset="0"/>
              <a:buChar char="–"/>
              <a:defRPr/>
            </a:lvl2pPr>
            <a:lvl3pPr marL="542925" indent="-276225">
              <a:defRPr/>
            </a:lvl3pPr>
            <a:lvl4pPr marL="809625" indent="-266700">
              <a:defRPr/>
            </a:lvl4pPr>
            <a:lvl5pPr marL="1076325" indent="-266700">
              <a:defRPr/>
            </a:lvl5pPr>
          </a:lstStyle>
          <a:p>
            <a:pPr lvl="0"/>
            <a:r>
              <a:rPr lang="en-US" dirty="0"/>
              <a:t>January 2021</a:t>
            </a:r>
            <a:endParaRPr lang="en-NZ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77FBF77-9C60-47F5-9667-D9267B7D3F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7651" y="0"/>
            <a:ext cx="813435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8A0471-C217-4B72-A1CF-6A2B68143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8826" y="5710372"/>
            <a:ext cx="1968497" cy="5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80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8368-9AA6-46B8-A200-EB37B2AB8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454" y="3118809"/>
            <a:ext cx="5621546" cy="674031"/>
          </a:xfrm>
        </p:spPr>
        <p:txBody>
          <a:bodyPr anchor="ctr"/>
          <a:lstStyle>
            <a:lvl1pPr>
              <a:defRPr sz="4200" spc="-3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37BF-CF46-4F43-8D30-EF5DF1C8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48284-6CB9-438F-914B-FAC08A107B8A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9003-2D5B-4FCE-BAEB-7395DC55686C}"/>
              </a:ext>
            </a:extLst>
          </p:cNvPr>
          <p:cNvSpPr txBox="1"/>
          <p:nvPr userDrawn="1"/>
        </p:nvSpPr>
        <p:spPr>
          <a:xfrm>
            <a:off x="481597" y="6371592"/>
            <a:ext cx="4577606" cy="18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Financial Markets Authority </a:t>
            </a:r>
            <a:r>
              <a:rPr lang="en-US" sz="95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Te Mana </a:t>
            </a:r>
            <a:r>
              <a:rPr lang="en-NZ" sz="950" b="0" i="0" u="none" strike="noStrike" baseline="30000" noProof="0" dirty="0">
                <a:solidFill>
                  <a:schemeClr val="bg1"/>
                </a:solidFill>
                <a:latin typeface="Arial" panose="020B0604020202020204" pitchFamily="34" charset="0"/>
              </a:rPr>
              <a:t>Tātai</a:t>
            </a:r>
            <a:r>
              <a:rPr lang="en-US" sz="95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 Hokohoko</a:t>
            </a:r>
          </a:p>
        </p:txBody>
      </p:sp>
    </p:spTree>
    <p:extLst>
      <p:ext uri="{BB962C8B-B14F-4D97-AF65-F5344CB8AC3E}">
        <p14:creationId xmlns:p14="http://schemas.microsoft.com/office/powerpoint/2010/main" val="1027871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8368-9AA6-46B8-A200-EB37B2AB8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page heading here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37BF-CF46-4F43-8D30-EF5DF1C8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8284-6CB9-438F-914B-FAC08A107B8A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9003-2D5B-4FCE-BAEB-7395DC55686C}"/>
              </a:ext>
            </a:extLst>
          </p:cNvPr>
          <p:cNvSpPr txBox="1"/>
          <p:nvPr userDrawn="1"/>
        </p:nvSpPr>
        <p:spPr>
          <a:xfrm>
            <a:off x="481597" y="6371592"/>
            <a:ext cx="4577606" cy="18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Financial Markets Authority </a:t>
            </a:r>
            <a:r>
              <a:rPr lang="en-US" sz="950" b="0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Te Mana Tātai Hokohoko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E7304A-F05C-458F-80BC-ABDD97B8F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453" y="2122877"/>
            <a:ext cx="4968000" cy="2363980"/>
          </a:xfrm>
        </p:spPr>
        <p:txBody>
          <a:bodyPr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2pPr>
            <a:lvl3pPr marL="542925" indent="-2762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809625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076325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Highlight text and press TAB to change to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A2A92CF-1A92-4946-BA69-D643DA09C3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6076" y="2122877"/>
            <a:ext cx="4968000" cy="2363980"/>
          </a:xfrm>
        </p:spPr>
        <p:txBody>
          <a:bodyPr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2pPr>
            <a:lvl3pPr marL="542925" indent="-2762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809625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076325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Highlight text and press TAB to change to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19971C-73BB-47B0-9304-996FA0B7F9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454" y="1714270"/>
            <a:ext cx="4968000" cy="369332"/>
          </a:xfrm>
        </p:spPr>
        <p:txBody>
          <a:bodyPr wrap="square">
            <a:sp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266700" indent="-266700">
              <a:buFont typeface="Calibri" panose="020F0502020204030204" pitchFamily="34" charset="0"/>
              <a:buChar char="–"/>
              <a:defRPr/>
            </a:lvl2pPr>
            <a:lvl3pPr marL="542925" indent="-276225">
              <a:defRPr/>
            </a:lvl3pPr>
            <a:lvl4pPr marL="809625" indent="-266700">
              <a:defRPr/>
            </a:lvl4pPr>
            <a:lvl5pPr marL="1076325" indent="-266700">
              <a:defRPr/>
            </a:lvl5pPr>
          </a:lstStyle>
          <a:p>
            <a:pPr lvl="0"/>
            <a:r>
              <a:rPr lang="en-US" dirty="0"/>
              <a:t>Subheading</a:t>
            </a:r>
            <a:endParaRPr lang="en-NZ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B198D09A-60C4-4DDF-8F09-0C9E17F0CB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6076" y="1714270"/>
            <a:ext cx="4968000" cy="369332"/>
          </a:xfrm>
        </p:spPr>
        <p:txBody>
          <a:bodyPr wrap="square">
            <a:sp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266700" indent="-266700">
              <a:buFont typeface="Calibri" panose="020F0502020204030204" pitchFamily="34" charset="0"/>
              <a:buChar char="–"/>
              <a:defRPr/>
            </a:lvl2pPr>
            <a:lvl3pPr marL="542925" indent="-276225">
              <a:defRPr/>
            </a:lvl3pPr>
            <a:lvl4pPr marL="809625" indent="-266700">
              <a:defRPr/>
            </a:lvl4pPr>
            <a:lvl5pPr marL="1076325" indent="-266700">
              <a:defRPr/>
            </a:lvl5pPr>
          </a:lstStyle>
          <a:p>
            <a:pPr lvl="0"/>
            <a:r>
              <a:rPr lang="en-US" dirty="0"/>
              <a:t>Subheading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4385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8368-9AA6-46B8-A200-EB37B2AB8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199" y="2205859"/>
            <a:ext cx="5162551" cy="5632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37BF-CF46-4F43-8D30-EF5DF1C8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8284-6CB9-438F-914B-FAC08A107B8A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9003-2D5B-4FCE-BAEB-7395DC55686C}"/>
              </a:ext>
            </a:extLst>
          </p:cNvPr>
          <p:cNvSpPr txBox="1"/>
          <p:nvPr userDrawn="1"/>
        </p:nvSpPr>
        <p:spPr>
          <a:xfrm>
            <a:off x="481597" y="6371592"/>
            <a:ext cx="4577606" cy="18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Financial Markets Authority </a:t>
            </a:r>
            <a:r>
              <a:rPr lang="en-US" sz="950" b="0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Te Mana Tātai Hokohoko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A2A92CF-1A92-4946-BA69-D643DA09C3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3199" y="2826240"/>
            <a:ext cx="5162551" cy="2236766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1800"/>
            </a:lvl1pPr>
            <a:lvl2pPr marL="266700" indent="-2667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  <a:defRPr sz="1800"/>
            </a:lvl2pPr>
            <a:lvl3pPr marL="542925" indent="-276225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809625" indent="-2667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1800"/>
            </a:lvl4pPr>
            <a:lvl5pPr marL="1076325" indent="-2667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1800"/>
            </a:lvl5pPr>
          </a:lstStyle>
          <a:p>
            <a:pPr lvl="0"/>
            <a:r>
              <a:rPr lang="en-US" dirty="0"/>
              <a:t>Highlight text and press TAB to change to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6A5F12-5A29-4B2A-8BEA-9BB0D4B7AA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7695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25956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68E3017C-FE7C-402E-82FE-B4047981E4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68368-9AA6-46B8-A200-EB37B2AB8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454" y="464661"/>
            <a:ext cx="5278646" cy="5632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page heading here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37BF-CF46-4F43-8D30-EF5DF1C8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8284-6CB9-438F-914B-FAC08A107B8A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9003-2D5B-4FCE-BAEB-7395DC55686C}"/>
              </a:ext>
            </a:extLst>
          </p:cNvPr>
          <p:cNvSpPr txBox="1"/>
          <p:nvPr userDrawn="1"/>
        </p:nvSpPr>
        <p:spPr>
          <a:xfrm>
            <a:off x="481597" y="6371592"/>
            <a:ext cx="4577606" cy="18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Financial Markets Authority </a:t>
            </a:r>
            <a:r>
              <a:rPr lang="en-US" sz="950" b="0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Te Mana Tātai Hokohoko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E7304A-F05C-458F-80BC-ABDD97B8F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453" y="2122877"/>
            <a:ext cx="5278647" cy="2031582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266700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/>
            </a:lvl2pPr>
            <a:lvl3pPr marL="542925" indent="-2762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809625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076325" indent="-2667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Highlight text and press TAB to change to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19971C-73BB-47B0-9304-996FA0B7F9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453" y="1714270"/>
            <a:ext cx="5278647" cy="369332"/>
          </a:xfrm>
        </p:spPr>
        <p:txBody>
          <a:bodyPr wrap="square">
            <a:sp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  <a:lvl2pPr marL="266700" indent="-266700">
              <a:buFont typeface="Calibri" panose="020F0502020204030204" pitchFamily="34" charset="0"/>
              <a:buChar char="–"/>
              <a:defRPr/>
            </a:lvl2pPr>
            <a:lvl3pPr marL="542925" indent="-276225">
              <a:defRPr/>
            </a:lvl3pPr>
            <a:lvl4pPr marL="809625" indent="-266700">
              <a:defRPr/>
            </a:lvl4pPr>
            <a:lvl5pPr marL="1076325" indent="-266700">
              <a:defRPr/>
            </a:lvl5pPr>
          </a:lstStyle>
          <a:p>
            <a:pPr lvl="0"/>
            <a:r>
              <a:rPr lang="en-US" dirty="0"/>
              <a:t>Subheading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5756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6A5F12-5A29-4B2A-8BEA-9BB0D4B7AA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2414" y="0"/>
            <a:ext cx="812958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68368-9AA6-46B8-A200-EB37B2AB8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597" y="2791886"/>
            <a:ext cx="3353803" cy="5632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37BF-CF46-4F43-8D30-EF5DF1C8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8284-6CB9-438F-914B-FAC08A107B8A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9003-2D5B-4FCE-BAEB-7395DC55686C}"/>
              </a:ext>
            </a:extLst>
          </p:cNvPr>
          <p:cNvSpPr txBox="1"/>
          <p:nvPr userDrawn="1"/>
        </p:nvSpPr>
        <p:spPr>
          <a:xfrm>
            <a:off x="481597" y="6371592"/>
            <a:ext cx="4577606" cy="18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Financial Markets Authority </a:t>
            </a:r>
            <a:r>
              <a:rPr lang="en-US" sz="950" b="0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Te Mana Tātai Hokohoko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A2A92CF-1A92-4946-BA69-D643DA09C3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597" y="3412267"/>
            <a:ext cx="3353803" cy="2569165"/>
          </a:xfrm>
        </p:spPr>
        <p:txBody>
          <a:bodyPr wrap="square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  <a:defRPr sz="1800"/>
            </a:lvl1pPr>
            <a:lvl2pPr marL="266700" indent="-2667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  <a:defRPr sz="1800"/>
            </a:lvl2pPr>
            <a:lvl3pPr marL="542925" indent="-276225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1800"/>
            </a:lvl3pPr>
            <a:lvl4pPr marL="809625" indent="-2667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1800"/>
            </a:lvl4pPr>
            <a:lvl5pPr marL="1076325" indent="-26670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defRPr sz="1800"/>
            </a:lvl5pPr>
          </a:lstStyle>
          <a:p>
            <a:pPr lvl="0"/>
            <a:r>
              <a:rPr lang="en-US" dirty="0"/>
              <a:t>Highlight text and press TAB to change to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57058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E86CFFB-B2FC-4E46-8050-12E6F44452D5}"/>
              </a:ext>
            </a:extLst>
          </p:cNvPr>
          <p:cNvSpPr/>
          <p:nvPr userDrawn="1"/>
        </p:nvSpPr>
        <p:spPr>
          <a:xfrm>
            <a:off x="6257927" y="1781175"/>
            <a:ext cx="5362575" cy="4381500"/>
          </a:xfrm>
          <a:prstGeom prst="rect">
            <a:avLst/>
          </a:prstGeom>
          <a:solidFill>
            <a:srgbClr val="E7F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1F5999-052E-4809-ADF7-461ABC9E7BFD}"/>
              </a:ext>
            </a:extLst>
          </p:cNvPr>
          <p:cNvSpPr/>
          <p:nvPr userDrawn="1"/>
        </p:nvSpPr>
        <p:spPr>
          <a:xfrm>
            <a:off x="571500" y="1781175"/>
            <a:ext cx="5362575" cy="438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68368-9AA6-46B8-A200-EB37B2AB8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page heading here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37BF-CF46-4F43-8D30-EF5DF1C8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8284-6CB9-438F-914B-FAC08A107B8A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9003-2D5B-4FCE-BAEB-7395DC55686C}"/>
              </a:ext>
            </a:extLst>
          </p:cNvPr>
          <p:cNvSpPr txBox="1"/>
          <p:nvPr userDrawn="1"/>
        </p:nvSpPr>
        <p:spPr>
          <a:xfrm>
            <a:off x="481597" y="6371592"/>
            <a:ext cx="4577606" cy="18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Financial Markets Authority </a:t>
            </a:r>
            <a:r>
              <a:rPr lang="en-US" sz="950" b="0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Te Mana Tātai Hokohoko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AAB7093-1B1A-44A1-8851-D0EF31B1AD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1525" y="2009775"/>
            <a:ext cx="1590675" cy="989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56CB543B-791F-424E-BADD-60B5003DE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41596" y="2009775"/>
            <a:ext cx="1590675" cy="989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FC083-53A5-4A8E-85A1-A1A4EF8BCA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1524" y="3143250"/>
            <a:ext cx="4886325" cy="1964640"/>
          </a:xfrm>
        </p:spPr>
        <p:txBody>
          <a:bodyPr>
            <a:spAutoFit/>
          </a:bodyPr>
          <a:lstStyle>
            <a:lvl1pPr>
              <a:spcAft>
                <a:spcPts val="800"/>
              </a:spcAft>
              <a:defRPr sz="1900">
                <a:solidFill>
                  <a:schemeClr val="bg1"/>
                </a:solidFill>
              </a:defRPr>
            </a:lvl1pPr>
            <a:lvl2pPr>
              <a:spcAft>
                <a:spcPts val="800"/>
              </a:spcAft>
              <a:defRPr sz="1900">
                <a:solidFill>
                  <a:schemeClr val="bg1"/>
                </a:solidFill>
              </a:defRPr>
            </a:lvl2pPr>
            <a:lvl3pPr>
              <a:spcAft>
                <a:spcPts val="800"/>
              </a:spcAft>
              <a:defRPr sz="1900">
                <a:solidFill>
                  <a:schemeClr val="bg1"/>
                </a:solidFill>
              </a:defRPr>
            </a:lvl3pPr>
            <a:lvl4pPr>
              <a:spcAft>
                <a:spcPts val="800"/>
              </a:spcAft>
              <a:defRPr sz="1900">
                <a:solidFill>
                  <a:schemeClr val="bg1"/>
                </a:solidFill>
              </a:defRPr>
            </a:lvl4pPr>
            <a:lvl5pPr>
              <a:spcAft>
                <a:spcPts val="800"/>
              </a:spcAft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287A652-0B37-4769-806A-DFE75EA555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41597" y="3143250"/>
            <a:ext cx="4886325" cy="1964640"/>
          </a:xfrm>
        </p:spPr>
        <p:txBody>
          <a:bodyPr>
            <a:spAutoFit/>
          </a:bodyPr>
          <a:lstStyle>
            <a:lvl1pPr>
              <a:spcAft>
                <a:spcPts val="800"/>
              </a:spcAft>
              <a:defRPr sz="1900">
                <a:solidFill>
                  <a:schemeClr val="accent3"/>
                </a:solidFill>
              </a:defRPr>
            </a:lvl1pPr>
            <a:lvl2pPr>
              <a:spcAft>
                <a:spcPts val="800"/>
              </a:spcAft>
              <a:defRPr sz="1900">
                <a:solidFill>
                  <a:schemeClr val="accent3"/>
                </a:solidFill>
              </a:defRPr>
            </a:lvl2pPr>
            <a:lvl3pPr>
              <a:spcAft>
                <a:spcPts val="800"/>
              </a:spcAft>
              <a:defRPr sz="1900">
                <a:solidFill>
                  <a:schemeClr val="accent3"/>
                </a:solidFill>
              </a:defRPr>
            </a:lvl3pPr>
            <a:lvl4pPr>
              <a:spcAft>
                <a:spcPts val="800"/>
              </a:spcAft>
              <a:defRPr sz="1900">
                <a:solidFill>
                  <a:schemeClr val="accent3"/>
                </a:solidFill>
              </a:defRPr>
            </a:lvl4pPr>
            <a:lvl5pPr>
              <a:spcAft>
                <a:spcPts val="800"/>
              </a:spcAft>
              <a:defRPr sz="19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279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F6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6" y="1028661"/>
            <a:ext cx="9757913" cy="715581"/>
          </a:xfrm>
        </p:spPr>
        <p:txBody>
          <a:bodyPr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Contents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626E0-62E8-4301-B0FB-B2D58197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Document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 descr="A picture containing window blind, grate&#10;&#10;Description automatically generated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8522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C0003B-6556-4305-83D5-0B67D3E63D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9" y="1841500"/>
            <a:ext cx="9758362" cy="304185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39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1C1F80-9CAC-4E49-AF51-F99D270B2E7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68368-9AA6-46B8-A200-EB37B2AB8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454" y="464661"/>
            <a:ext cx="5535820" cy="5632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page heading here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37BF-CF46-4F43-8D30-EF5DF1C8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8284-6CB9-438F-914B-FAC08A107B8A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9003-2D5B-4FCE-BAEB-7395DC55686C}"/>
              </a:ext>
            </a:extLst>
          </p:cNvPr>
          <p:cNvSpPr txBox="1"/>
          <p:nvPr userDrawn="1"/>
        </p:nvSpPr>
        <p:spPr>
          <a:xfrm>
            <a:off x="481597" y="6371592"/>
            <a:ext cx="4577606" cy="18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Financial Markets Authority </a:t>
            </a:r>
            <a:r>
              <a:rPr lang="en-US" sz="950" b="0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Te Mana Tātai Hokohoko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E7304A-F05C-458F-80BC-ABDD97B8F8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3057525"/>
            <a:ext cx="3495675" cy="19431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800"/>
            </a:lvl2pPr>
            <a:lvl3pPr marL="542925" indent="-276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809625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076325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19971C-73BB-47B0-9304-996FA0B7F9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00" y="2604929"/>
            <a:ext cx="3495675" cy="369332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  <a:lvl2pPr marL="266700" indent="-266700">
              <a:buFont typeface="Calibri" panose="020F0502020204030204" pitchFamily="34" charset="0"/>
              <a:buChar char="–"/>
              <a:defRPr/>
            </a:lvl2pPr>
            <a:lvl3pPr marL="542925" indent="-276225">
              <a:defRPr/>
            </a:lvl3pPr>
            <a:lvl4pPr marL="809625" indent="-266700">
              <a:defRPr/>
            </a:lvl4pPr>
            <a:lvl5pPr marL="1076325" indent="-266700">
              <a:defRPr/>
            </a:lvl5pPr>
          </a:lstStyle>
          <a:p>
            <a:pPr lvl="0"/>
            <a:r>
              <a:rPr lang="en-US" dirty="0"/>
              <a:t>Subheading</a:t>
            </a:r>
            <a:endParaRPr lang="en-NZ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A750B6F-85A4-4E74-9340-A5D4461FD9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8162" y="3057525"/>
            <a:ext cx="3495675" cy="19431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800"/>
            </a:lvl2pPr>
            <a:lvl3pPr marL="542925" indent="-276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809625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076325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392D435-5BB2-45B6-9886-F5A3A374B2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48162" y="2604929"/>
            <a:ext cx="3495675" cy="369332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  <a:lvl2pPr marL="266700" indent="-266700">
              <a:buFont typeface="Calibri" panose="020F0502020204030204" pitchFamily="34" charset="0"/>
              <a:buChar char="–"/>
              <a:defRPr/>
            </a:lvl2pPr>
            <a:lvl3pPr marL="542925" indent="-276225">
              <a:defRPr/>
            </a:lvl3pPr>
            <a:lvl4pPr marL="809625" indent="-266700">
              <a:defRPr/>
            </a:lvl4pPr>
            <a:lvl5pPr marL="1076325" indent="-266700">
              <a:defRPr/>
            </a:lvl5pPr>
          </a:lstStyle>
          <a:p>
            <a:pPr lvl="0"/>
            <a:r>
              <a:rPr lang="en-US" dirty="0"/>
              <a:t>Subheading</a:t>
            </a:r>
            <a:endParaRPr lang="en-NZ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A264FAF3-5865-4439-AE79-C63D18F68F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24825" y="3057525"/>
            <a:ext cx="3495675" cy="19431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800"/>
            </a:lvl2pPr>
            <a:lvl3pPr marL="542925" indent="-276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809625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076325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45BD22A-F707-40DE-AD2C-D32A618F78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4825" y="2604929"/>
            <a:ext cx="3495675" cy="369332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  <a:lvl2pPr marL="266700" indent="-266700">
              <a:buFont typeface="Calibri" panose="020F0502020204030204" pitchFamily="34" charset="0"/>
              <a:buChar char="–"/>
              <a:defRPr/>
            </a:lvl2pPr>
            <a:lvl3pPr marL="542925" indent="-276225">
              <a:defRPr/>
            </a:lvl3pPr>
            <a:lvl4pPr marL="809625" indent="-266700">
              <a:defRPr/>
            </a:lvl4pPr>
            <a:lvl5pPr marL="1076325" indent="-266700">
              <a:defRPr/>
            </a:lvl5pPr>
          </a:lstStyle>
          <a:p>
            <a:pPr lvl="0"/>
            <a:r>
              <a:rPr lang="en-US" dirty="0"/>
              <a:t>Subheading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07222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Image with High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1C1F80-9CAC-4E49-AF51-F99D270B2E7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781300"/>
            <a:ext cx="12192000" cy="4076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68368-9AA6-46B8-A200-EB37B2AB8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453" y="464661"/>
            <a:ext cx="7869445" cy="5632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page heading here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37BF-CF46-4F43-8D30-EF5DF1C8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8284-6CB9-438F-914B-FAC08A107B8A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9003-2D5B-4FCE-BAEB-7395DC55686C}"/>
              </a:ext>
            </a:extLst>
          </p:cNvPr>
          <p:cNvSpPr txBox="1"/>
          <p:nvPr userDrawn="1"/>
        </p:nvSpPr>
        <p:spPr>
          <a:xfrm>
            <a:off x="481597" y="6371592"/>
            <a:ext cx="4577606" cy="18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Financial Markets Authority </a:t>
            </a:r>
            <a:r>
              <a:rPr lang="en-US" sz="950" b="0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Te Mana Tātai Hokohoko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E7304A-F05C-458F-80BC-ABDD97B8F8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750" y="1879917"/>
            <a:ext cx="3162302" cy="2165033"/>
          </a:xfrm>
          <a:custGeom>
            <a:avLst/>
            <a:gdLst>
              <a:gd name="connsiteX0" fmla="*/ 0 w 3162301"/>
              <a:gd name="connsiteY0" fmla="*/ 878896 h 1757791"/>
              <a:gd name="connsiteX1" fmla="*/ 878896 w 3162301"/>
              <a:gd name="connsiteY1" fmla="*/ 0 h 1757791"/>
              <a:gd name="connsiteX2" fmla="*/ 2283406 w 3162301"/>
              <a:gd name="connsiteY2" fmla="*/ 0 h 1757791"/>
              <a:gd name="connsiteX3" fmla="*/ 3162302 w 3162301"/>
              <a:gd name="connsiteY3" fmla="*/ 878896 h 1757791"/>
              <a:gd name="connsiteX4" fmla="*/ 3162301 w 3162301"/>
              <a:gd name="connsiteY4" fmla="*/ 878896 h 1757791"/>
              <a:gd name="connsiteX5" fmla="*/ 2283405 w 3162301"/>
              <a:gd name="connsiteY5" fmla="*/ 1757792 h 1757791"/>
              <a:gd name="connsiteX6" fmla="*/ 878896 w 3162301"/>
              <a:gd name="connsiteY6" fmla="*/ 1757791 h 1757791"/>
              <a:gd name="connsiteX7" fmla="*/ 0 w 3162301"/>
              <a:gd name="connsiteY7" fmla="*/ 878895 h 1757791"/>
              <a:gd name="connsiteX8" fmla="*/ 0 w 3162301"/>
              <a:gd name="connsiteY8" fmla="*/ 878896 h 1757791"/>
              <a:gd name="connsiteX0" fmla="*/ 0 w 3162302"/>
              <a:gd name="connsiteY0" fmla="*/ 878896 h 1757792"/>
              <a:gd name="connsiteX1" fmla="*/ 878896 w 3162302"/>
              <a:gd name="connsiteY1" fmla="*/ 0 h 1757792"/>
              <a:gd name="connsiteX2" fmla="*/ 2283406 w 3162302"/>
              <a:gd name="connsiteY2" fmla="*/ 0 h 1757792"/>
              <a:gd name="connsiteX3" fmla="*/ 3162302 w 3162302"/>
              <a:gd name="connsiteY3" fmla="*/ 878896 h 1757792"/>
              <a:gd name="connsiteX4" fmla="*/ 3162301 w 3162302"/>
              <a:gd name="connsiteY4" fmla="*/ 878896 h 1757792"/>
              <a:gd name="connsiteX5" fmla="*/ 2283405 w 3162302"/>
              <a:gd name="connsiteY5" fmla="*/ 1757792 h 1757792"/>
              <a:gd name="connsiteX6" fmla="*/ 755071 w 3162302"/>
              <a:gd name="connsiteY6" fmla="*/ 1751441 h 1757792"/>
              <a:gd name="connsiteX7" fmla="*/ 0 w 3162302"/>
              <a:gd name="connsiteY7" fmla="*/ 878895 h 1757792"/>
              <a:gd name="connsiteX8" fmla="*/ 0 w 3162302"/>
              <a:gd name="connsiteY8" fmla="*/ 878896 h 1757792"/>
              <a:gd name="connsiteX0" fmla="*/ 0 w 3162302"/>
              <a:gd name="connsiteY0" fmla="*/ 878896 h 1757792"/>
              <a:gd name="connsiteX1" fmla="*/ 878896 w 3162302"/>
              <a:gd name="connsiteY1" fmla="*/ 0 h 1757792"/>
              <a:gd name="connsiteX2" fmla="*/ 2283406 w 3162302"/>
              <a:gd name="connsiteY2" fmla="*/ 0 h 1757792"/>
              <a:gd name="connsiteX3" fmla="*/ 3162302 w 3162302"/>
              <a:gd name="connsiteY3" fmla="*/ 878896 h 1757792"/>
              <a:gd name="connsiteX4" fmla="*/ 3162301 w 3162302"/>
              <a:gd name="connsiteY4" fmla="*/ 878896 h 1757792"/>
              <a:gd name="connsiteX5" fmla="*/ 2283405 w 3162302"/>
              <a:gd name="connsiteY5" fmla="*/ 1757792 h 1757792"/>
              <a:gd name="connsiteX6" fmla="*/ 755071 w 3162302"/>
              <a:gd name="connsiteY6" fmla="*/ 1751441 h 1757792"/>
              <a:gd name="connsiteX7" fmla="*/ 0 w 3162302"/>
              <a:gd name="connsiteY7" fmla="*/ 878895 h 1757792"/>
              <a:gd name="connsiteX8" fmla="*/ 0 w 3162302"/>
              <a:gd name="connsiteY8" fmla="*/ 878896 h 1757792"/>
              <a:gd name="connsiteX0" fmla="*/ 0 w 3162302"/>
              <a:gd name="connsiteY0" fmla="*/ 878896 h 1757792"/>
              <a:gd name="connsiteX1" fmla="*/ 878896 w 3162302"/>
              <a:gd name="connsiteY1" fmla="*/ 0 h 1757792"/>
              <a:gd name="connsiteX2" fmla="*/ 2283406 w 3162302"/>
              <a:gd name="connsiteY2" fmla="*/ 0 h 1757792"/>
              <a:gd name="connsiteX3" fmla="*/ 3162302 w 3162302"/>
              <a:gd name="connsiteY3" fmla="*/ 878896 h 1757792"/>
              <a:gd name="connsiteX4" fmla="*/ 3162301 w 3162302"/>
              <a:gd name="connsiteY4" fmla="*/ 878896 h 1757792"/>
              <a:gd name="connsiteX5" fmla="*/ 2283405 w 3162302"/>
              <a:gd name="connsiteY5" fmla="*/ 1757792 h 1757792"/>
              <a:gd name="connsiteX6" fmla="*/ 726496 w 3162302"/>
              <a:gd name="connsiteY6" fmla="*/ 1757791 h 1757792"/>
              <a:gd name="connsiteX7" fmla="*/ 0 w 3162302"/>
              <a:gd name="connsiteY7" fmla="*/ 878895 h 1757792"/>
              <a:gd name="connsiteX8" fmla="*/ 0 w 3162302"/>
              <a:gd name="connsiteY8" fmla="*/ 878896 h 1757792"/>
              <a:gd name="connsiteX0" fmla="*/ 0 w 3162302"/>
              <a:gd name="connsiteY0" fmla="*/ 878896 h 1757792"/>
              <a:gd name="connsiteX1" fmla="*/ 878896 w 3162302"/>
              <a:gd name="connsiteY1" fmla="*/ 0 h 1757792"/>
              <a:gd name="connsiteX2" fmla="*/ 2283406 w 3162302"/>
              <a:gd name="connsiteY2" fmla="*/ 0 h 1757792"/>
              <a:gd name="connsiteX3" fmla="*/ 3162302 w 3162302"/>
              <a:gd name="connsiteY3" fmla="*/ 878896 h 1757792"/>
              <a:gd name="connsiteX4" fmla="*/ 3162301 w 3162302"/>
              <a:gd name="connsiteY4" fmla="*/ 878896 h 1757792"/>
              <a:gd name="connsiteX5" fmla="*/ 2283405 w 3162302"/>
              <a:gd name="connsiteY5" fmla="*/ 1757792 h 1757792"/>
              <a:gd name="connsiteX6" fmla="*/ 726496 w 3162302"/>
              <a:gd name="connsiteY6" fmla="*/ 1757791 h 1757792"/>
              <a:gd name="connsiteX7" fmla="*/ 0 w 3162302"/>
              <a:gd name="connsiteY7" fmla="*/ 878895 h 1757792"/>
              <a:gd name="connsiteX8" fmla="*/ 0 w 3162302"/>
              <a:gd name="connsiteY8" fmla="*/ 878896 h 1757792"/>
              <a:gd name="connsiteX0" fmla="*/ 0 w 3162302"/>
              <a:gd name="connsiteY0" fmla="*/ 878896 h 1758633"/>
              <a:gd name="connsiteX1" fmla="*/ 878896 w 3162302"/>
              <a:gd name="connsiteY1" fmla="*/ 0 h 1758633"/>
              <a:gd name="connsiteX2" fmla="*/ 2283406 w 3162302"/>
              <a:gd name="connsiteY2" fmla="*/ 0 h 1758633"/>
              <a:gd name="connsiteX3" fmla="*/ 3162302 w 3162302"/>
              <a:gd name="connsiteY3" fmla="*/ 878896 h 1758633"/>
              <a:gd name="connsiteX4" fmla="*/ 3162301 w 3162302"/>
              <a:gd name="connsiteY4" fmla="*/ 878896 h 1758633"/>
              <a:gd name="connsiteX5" fmla="*/ 2283405 w 3162302"/>
              <a:gd name="connsiteY5" fmla="*/ 1757792 h 1758633"/>
              <a:gd name="connsiteX6" fmla="*/ 892175 w 3162302"/>
              <a:gd name="connsiteY6" fmla="*/ 1758633 h 1758633"/>
              <a:gd name="connsiteX7" fmla="*/ 726496 w 3162302"/>
              <a:gd name="connsiteY7" fmla="*/ 1757791 h 1758633"/>
              <a:gd name="connsiteX8" fmla="*/ 0 w 3162302"/>
              <a:gd name="connsiteY8" fmla="*/ 878895 h 1758633"/>
              <a:gd name="connsiteX9" fmla="*/ 0 w 3162302"/>
              <a:gd name="connsiteY9" fmla="*/ 878896 h 1758633"/>
              <a:gd name="connsiteX0" fmla="*/ 0 w 3162302"/>
              <a:gd name="connsiteY0" fmla="*/ 878896 h 2165033"/>
              <a:gd name="connsiteX1" fmla="*/ 878896 w 3162302"/>
              <a:gd name="connsiteY1" fmla="*/ 0 h 2165033"/>
              <a:gd name="connsiteX2" fmla="*/ 2283406 w 3162302"/>
              <a:gd name="connsiteY2" fmla="*/ 0 h 2165033"/>
              <a:gd name="connsiteX3" fmla="*/ 3162302 w 3162302"/>
              <a:gd name="connsiteY3" fmla="*/ 878896 h 2165033"/>
              <a:gd name="connsiteX4" fmla="*/ 3162301 w 3162302"/>
              <a:gd name="connsiteY4" fmla="*/ 878896 h 2165033"/>
              <a:gd name="connsiteX5" fmla="*/ 2283405 w 3162302"/>
              <a:gd name="connsiteY5" fmla="*/ 1757792 h 2165033"/>
              <a:gd name="connsiteX6" fmla="*/ 727075 w 3162302"/>
              <a:gd name="connsiteY6" fmla="*/ 2165033 h 2165033"/>
              <a:gd name="connsiteX7" fmla="*/ 726496 w 3162302"/>
              <a:gd name="connsiteY7" fmla="*/ 1757791 h 2165033"/>
              <a:gd name="connsiteX8" fmla="*/ 0 w 3162302"/>
              <a:gd name="connsiteY8" fmla="*/ 878895 h 2165033"/>
              <a:gd name="connsiteX9" fmla="*/ 0 w 3162302"/>
              <a:gd name="connsiteY9" fmla="*/ 878896 h 2165033"/>
              <a:gd name="connsiteX0" fmla="*/ 0 w 3162302"/>
              <a:gd name="connsiteY0" fmla="*/ 878896 h 2165033"/>
              <a:gd name="connsiteX1" fmla="*/ 878896 w 3162302"/>
              <a:gd name="connsiteY1" fmla="*/ 0 h 2165033"/>
              <a:gd name="connsiteX2" fmla="*/ 2283406 w 3162302"/>
              <a:gd name="connsiteY2" fmla="*/ 0 h 2165033"/>
              <a:gd name="connsiteX3" fmla="*/ 3162302 w 3162302"/>
              <a:gd name="connsiteY3" fmla="*/ 878896 h 2165033"/>
              <a:gd name="connsiteX4" fmla="*/ 3162301 w 3162302"/>
              <a:gd name="connsiteY4" fmla="*/ 878896 h 2165033"/>
              <a:gd name="connsiteX5" fmla="*/ 2283405 w 3162302"/>
              <a:gd name="connsiteY5" fmla="*/ 1757792 h 2165033"/>
              <a:gd name="connsiteX6" fmla="*/ 1123950 w 3162302"/>
              <a:gd name="connsiteY6" fmla="*/ 2063433 h 2165033"/>
              <a:gd name="connsiteX7" fmla="*/ 727075 w 3162302"/>
              <a:gd name="connsiteY7" fmla="*/ 2165033 h 2165033"/>
              <a:gd name="connsiteX8" fmla="*/ 726496 w 3162302"/>
              <a:gd name="connsiteY8" fmla="*/ 1757791 h 2165033"/>
              <a:gd name="connsiteX9" fmla="*/ 0 w 3162302"/>
              <a:gd name="connsiteY9" fmla="*/ 878895 h 2165033"/>
              <a:gd name="connsiteX10" fmla="*/ 0 w 3162302"/>
              <a:gd name="connsiteY10" fmla="*/ 878896 h 2165033"/>
              <a:gd name="connsiteX0" fmla="*/ 0 w 3162302"/>
              <a:gd name="connsiteY0" fmla="*/ 878896 h 2165033"/>
              <a:gd name="connsiteX1" fmla="*/ 878896 w 3162302"/>
              <a:gd name="connsiteY1" fmla="*/ 0 h 2165033"/>
              <a:gd name="connsiteX2" fmla="*/ 2283406 w 3162302"/>
              <a:gd name="connsiteY2" fmla="*/ 0 h 2165033"/>
              <a:gd name="connsiteX3" fmla="*/ 3162302 w 3162302"/>
              <a:gd name="connsiteY3" fmla="*/ 878896 h 2165033"/>
              <a:gd name="connsiteX4" fmla="*/ 3162301 w 3162302"/>
              <a:gd name="connsiteY4" fmla="*/ 878896 h 2165033"/>
              <a:gd name="connsiteX5" fmla="*/ 2283405 w 3162302"/>
              <a:gd name="connsiteY5" fmla="*/ 1757792 h 2165033"/>
              <a:gd name="connsiteX6" fmla="*/ 1130300 w 3162302"/>
              <a:gd name="connsiteY6" fmla="*/ 1764983 h 2165033"/>
              <a:gd name="connsiteX7" fmla="*/ 727075 w 3162302"/>
              <a:gd name="connsiteY7" fmla="*/ 2165033 h 2165033"/>
              <a:gd name="connsiteX8" fmla="*/ 726496 w 3162302"/>
              <a:gd name="connsiteY8" fmla="*/ 1757791 h 2165033"/>
              <a:gd name="connsiteX9" fmla="*/ 0 w 3162302"/>
              <a:gd name="connsiteY9" fmla="*/ 878895 h 2165033"/>
              <a:gd name="connsiteX10" fmla="*/ 0 w 3162302"/>
              <a:gd name="connsiteY10" fmla="*/ 878896 h 2165033"/>
              <a:gd name="connsiteX0" fmla="*/ 0 w 3162302"/>
              <a:gd name="connsiteY0" fmla="*/ 878896 h 2165033"/>
              <a:gd name="connsiteX1" fmla="*/ 878896 w 3162302"/>
              <a:gd name="connsiteY1" fmla="*/ 0 h 2165033"/>
              <a:gd name="connsiteX2" fmla="*/ 2283406 w 3162302"/>
              <a:gd name="connsiteY2" fmla="*/ 0 h 2165033"/>
              <a:gd name="connsiteX3" fmla="*/ 3162302 w 3162302"/>
              <a:gd name="connsiteY3" fmla="*/ 878896 h 2165033"/>
              <a:gd name="connsiteX4" fmla="*/ 3162301 w 3162302"/>
              <a:gd name="connsiteY4" fmla="*/ 878896 h 2165033"/>
              <a:gd name="connsiteX5" fmla="*/ 2283405 w 3162302"/>
              <a:gd name="connsiteY5" fmla="*/ 1757792 h 2165033"/>
              <a:gd name="connsiteX6" fmla="*/ 1130300 w 3162302"/>
              <a:gd name="connsiteY6" fmla="*/ 1761808 h 2165033"/>
              <a:gd name="connsiteX7" fmla="*/ 727075 w 3162302"/>
              <a:gd name="connsiteY7" fmla="*/ 2165033 h 2165033"/>
              <a:gd name="connsiteX8" fmla="*/ 726496 w 3162302"/>
              <a:gd name="connsiteY8" fmla="*/ 1757791 h 2165033"/>
              <a:gd name="connsiteX9" fmla="*/ 0 w 3162302"/>
              <a:gd name="connsiteY9" fmla="*/ 878895 h 2165033"/>
              <a:gd name="connsiteX10" fmla="*/ 0 w 3162302"/>
              <a:gd name="connsiteY10" fmla="*/ 878896 h 216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2302" h="2165033">
                <a:moveTo>
                  <a:pt x="0" y="878896"/>
                </a:moveTo>
                <a:cubicBezTo>
                  <a:pt x="0" y="393495"/>
                  <a:pt x="393495" y="0"/>
                  <a:pt x="878896" y="0"/>
                </a:cubicBezTo>
                <a:lnTo>
                  <a:pt x="2283406" y="0"/>
                </a:lnTo>
                <a:cubicBezTo>
                  <a:pt x="2768807" y="0"/>
                  <a:pt x="3162302" y="393495"/>
                  <a:pt x="3162302" y="878896"/>
                </a:cubicBezTo>
                <a:lnTo>
                  <a:pt x="3162301" y="878896"/>
                </a:lnTo>
                <a:cubicBezTo>
                  <a:pt x="3162301" y="1364297"/>
                  <a:pt x="2768806" y="1757792"/>
                  <a:pt x="2283405" y="1757792"/>
                </a:cubicBezTo>
                <a:lnTo>
                  <a:pt x="1130300" y="1761808"/>
                </a:lnTo>
                <a:lnTo>
                  <a:pt x="727075" y="2165033"/>
                </a:lnTo>
                <a:lnTo>
                  <a:pt x="726496" y="1757791"/>
                </a:lnTo>
                <a:cubicBezTo>
                  <a:pt x="269670" y="1640316"/>
                  <a:pt x="0" y="1364296"/>
                  <a:pt x="0" y="878895"/>
                </a:cubicBezTo>
                <a:lnTo>
                  <a:pt x="0" y="8788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bIns="252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800"/>
            </a:lvl2pPr>
            <a:lvl3pPr marL="542925" indent="-276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809625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076325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64231DA-3CCB-48D0-AD48-A2BE23BC06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14849" y="1879917"/>
            <a:ext cx="3162302" cy="2165033"/>
          </a:xfrm>
          <a:custGeom>
            <a:avLst/>
            <a:gdLst>
              <a:gd name="connsiteX0" fmla="*/ 0 w 3162301"/>
              <a:gd name="connsiteY0" fmla="*/ 878896 h 1757791"/>
              <a:gd name="connsiteX1" fmla="*/ 878896 w 3162301"/>
              <a:gd name="connsiteY1" fmla="*/ 0 h 1757791"/>
              <a:gd name="connsiteX2" fmla="*/ 2283406 w 3162301"/>
              <a:gd name="connsiteY2" fmla="*/ 0 h 1757791"/>
              <a:gd name="connsiteX3" fmla="*/ 3162302 w 3162301"/>
              <a:gd name="connsiteY3" fmla="*/ 878896 h 1757791"/>
              <a:gd name="connsiteX4" fmla="*/ 3162301 w 3162301"/>
              <a:gd name="connsiteY4" fmla="*/ 878896 h 1757791"/>
              <a:gd name="connsiteX5" fmla="*/ 2283405 w 3162301"/>
              <a:gd name="connsiteY5" fmla="*/ 1757792 h 1757791"/>
              <a:gd name="connsiteX6" fmla="*/ 878896 w 3162301"/>
              <a:gd name="connsiteY6" fmla="*/ 1757791 h 1757791"/>
              <a:gd name="connsiteX7" fmla="*/ 0 w 3162301"/>
              <a:gd name="connsiteY7" fmla="*/ 878895 h 1757791"/>
              <a:gd name="connsiteX8" fmla="*/ 0 w 3162301"/>
              <a:gd name="connsiteY8" fmla="*/ 878896 h 1757791"/>
              <a:gd name="connsiteX0" fmla="*/ 0 w 3162302"/>
              <a:gd name="connsiteY0" fmla="*/ 878896 h 1757792"/>
              <a:gd name="connsiteX1" fmla="*/ 878896 w 3162302"/>
              <a:gd name="connsiteY1" fmla="*/ 0 h 1757792"/>
              <a:gd name="connsiteX2" fmla="*/ 2283406 w 3162302"/>
              <a:gd name="connsiteY2" fmla="*/ 0 h 1757792"/>
              <a:gd name="connsiteX3" fmla="*/ 3162302 w 3162302"/>
              <a:gd name="connsiteY3" fmla="*/ 878896 h 1757792"/>
              <a:gd name="connsiteX4" fmla="*/ 3162301 w 3162302"/>
              <a:gd name="connsiteY4" fmla="*/ 878896 h 1757792"/>
              <a:gd name="connsiteX5" fmla="*/ 2283405 w 3162302"/>
              <a:gd name="connsiteY5" fmla="*/ 1757792 h 1757792"/>
              <a:gd name="connsiteX6" fmla="*/ 755071 w 3162302"/>
              <a:gd name="connsiteY6" fmla="*/ 1751441 h 1757792"/>
              <a:gd name="connsiteX7" fmla="*/ 0 w 3162302"/>
              <a:gd name="connsiteY7" fmla="*/ 878895 h 1757792"/>
              <a:gd name="connsiteX8" fmla="*/ 0 w 3162302"/>
              <a:gd name="connsiteY8" fmla="*/ 878896 h 1757792"/>
              <a:gd name="connsiteX0" fmla="*/ 0 w 3162302"/>
              <a:gd name="connsiteY0" fmla="*/ 878896 h 1757792"/>
              <a:gd name="connsiteX1" fmla="*/ 878896 w 3162302"/>
              <a:gd name="connsiteY1" fmla="*/ 0 h 1757792"/>
              <a:gd name="connsiteX2" fmla="*/ 2283406 w 3162302"/>
              <a:gd name="connsiteY2" fmla="*/ 0 h 1757792"/>
              <a:gd name="connsiteX3" fmla="*/ 3162302 w 3162302"/>
              <a:gd name="connsiteY3" fmla="*/ 878896 h 1757792"/>
              <a:gd name="connsiteX4" fmla="*/ 3162301 w 3162302"/>
              <a:gd name="connsiteY4" fmla="*/ 878896 h 1757792"/>
              <a:gd name="connsiteX5" fmla="*/ 2283405 w 3162302"/>
              <a:gd name="connsiteY5" fmla="*/ 1757792 h 1757792"/>
              <a:gd name="connsiteX6" fmla="*/ 755071 w 3162302"/>
              <a:gd name="connsiteY6" fmla="*/ 1751441 h 1757792"/>
              <a:gd name="connsiteX7" fmla="*/ 0 w 3162302"/>
              <a:gd name="connsiteY7" fmla="*/ 878895 h 1757792"/>
              <a:gd name="connsiteX8" fmla="*/ 0 w 3162302"/>
              <a:gd name="connsiteY8" fmla="*/ 878896 h 1757792"/>
              <a:gd name="connsiteX0" fmla="*/ 0 w 3162302"/>
              <a:gd name="connsiteY0" fmla="*/ 878896 h 1757792"/>
              <a:gd name="connsiteX1" fmla="*/ 878896 w 3162302"/>
              <a:gd name="connsiteY1" fmla="*/ 0 h 1757792"/>
              <a:gd name="connsiteX2" fmla="*/ 2283406 w 3162302"/>
              <a:gd name="connsiteY2" fmla="*/ 0 h 1757792"/>
              <a:gd name="connsiteX3" fmla="*/ 3162302 w 3162302"/>
              <a:gd name="connsiteY3" fmla="*/ 878896 h 1757792"/>
              <a:gd name="connsiteX4" fmla="*/ 3162301 w 3162302"/>
              <a:gd name="connsiteY4" fmla="*/ 878896 h 1757792"/>
              <a:gd name="connsiteX5" fmla="*/ 2283405 w 3162302"/>
              <a:gd name="connsiteY5" fmla="*/ 1757792 h 1757792"/>
              <a:gd name="connsiteX6" fmla="*/ 726496 w 3162302"/>
              <a:gd name="connsiteY6" fmla="*/ 1757791 h 1757792"/>
              <a:gd name="connsiteX7" fmla="*/ 0 w 3162302"/>
              <a:gd name="connsiteY7" fmla="*/ 878895 h 1757792"/>
              <a:gd name="connsiteX8" fmla="*/ 0 w 3162302"/>
              <a:gd name="connsiteY8" fmla="*/ 878896 h 1757792"/>
              <a:gd name="connsiteX0" fmla="*/ 0 w 3162302"/>
              <a:gd name="connsiteY0" fmla="*/ 878896 h 1757792"/>
              <a:gd name="connsiteX1" fmla="*/ 878896 w 3162302"/>
              <a:gd name="connsiteY1" fmla="*/ 0 h 1757792"/>
              <a:gd name="connsiteX2" fmla="*/ 2283406 w 3162302"/>
              <a:gd name="connsiteY2" fmla="*/ 0 h 1757792"/>
              <a:gd name="connsiteX3" fmla="*/ 3162302 w 3162302"/>
              <a:gd name="connsiteY3" fmla="*/ 878896 h 1757792"/>
              <a:gd name="connsiteX4" fmla="*/ 3162301 w 3162302"/>
              <a:gd name="connsiteY4" fmla="*/ 878896 h 1757792"/>
              <a:gd name="connsiteX5" fmla="*/ 2283405 w 3162302"/>
              <a:gd name="connsiteY5" fmla="*/ 1757792 h 1757792"/>
              <a:gd name="connsiteX6" fmla="*/ 726496 w 3162302"/>
              <a:gd name="connsiteY6" fmla="*/ 1757791 h 1757792"/>
              <a:gd name="connsiteX7" fmla="*/ 0 w 3162302"/>
              <a:gd name="connsiteY7" fmla="*/ 878895 h 1757792"/>
              <a:gd name="connsiteX8" fmla="*/ 0 w 3162302"/>
              <a:gd name="connsiteY8" fmla="*/ 878896 h 1757792"/>
              <a:gd name="connsiteX0" fmla="*/ 0 w 3162302"/>
              <a:gd name="connsiteY0" fmla="*/ 878896 h 1758633"/>
              <a:gd name="connsiteX1" fmla="*/ 878896 w 3162302"/>
              <a:gd name="connsiteY1" fmla="*/ 0 h 1758633"/>
              <a:gd name="connsiteX2" fmla="*/ 2283406 w 3162302"/>
              <a:gd name="connsiteY2" fmla="*/ 0 h 1758633"/>
              <a:gd name="connsiteX3" fmla="*/ 3162302 w 3162302"/>
              <a:gd name="connsiteY3" fmla="*/ 878896 h 1758633"/>
              <a:gd name="connsiteX4" fmla="*/ 3162301 w 3162302"/>
              <a:gd name="connsiteY4" fmla="*/ 878896 h 1758633"/>
              <a:gd name="connsiteX5" fmla="*/ 2283405 w 3162302"/>
              <a:gd name="connsiteY5" fmla="*/ 1757792 h 1758633"/>
              <a:gd name="connsiteX6" fmla="*/ 892175 w 3162302"/>
              <a:gd name="connsiteY6" fmla="*/ 1758633 h 1758633"/>
              <a:gd name="connsiteX7" fmla="*/ 726496 w 3162302"/>
              <a:gd name="connsiteY7" fmla="*/ 1757791 h 1758633"/>
              <a:gd name="connsiteX8" fmla="*/ 0 w 3162302"/>
              <a:gd name="connsiteY8" fmla="*/ 878895 h 1758633"/>
              <a:gd name="connsiteX9" fmla="*/ 0 w 3162302"/>
              <a:gd name="connsiteY9" fmla="*/ 878896 h 1758633"/>
              <a:gd name="connsiteX0" fmla="*/ 0 w 3162302"/>
              <a:gd name="connsiteY0" fmla="*/ 878896 h 2165033"/>
              <a:gd name="connsiteX1" fmla="*/ 878896 w 3162302"/>
              <a:gd name="connsiteY1" fmla="*/ 0 h 2165033"/>
              <a:gd name="connsiteX2" fmla="*/ 2283406 w 3162302"/>
              <a:gd name="connsiteY2" fmla="*/ 0 h 2165033"/>
              <a:gd name="connsiteX3" fmla="*/ 3162302 w 3162302"/>
              <a:gd name="connsiteY3" fmla="*/ 878896 h 2165033"/>
              <a:gd name="connsiteX4" fmla="*/ 3162301 w 3162302"/>
              <a:gd name="connsiteY4" fmla="*/ 878896 h 2165033"/>
              <a:gd name="connsiteX5" fmla="*/ 2283405 w 3162302"/>
              <a:gd name="connsiteY5" fmla="*/ 1757792 h 2165033"/>
              <a:gd name="connsiteX6" fmla="*/ 727075 w 3162302"/>
              <a:gd name="connsiteY6" fmla="*/ 2165033 h 2165033"/>
              <a:gd name="connsiteX7" fmla="*/ 726496 w 3162302"/>
              <a:gd name="connsiteY7" fmla="*/ 1757791 h 2165033"/>
              <a:gd name="connsiteX8" fmla="*/ 0 w 3162302"/>
              <a:gd name="connsiteY8" fmla="*/ 878895 h 2165033"/>
              <a:gd name="connsiteX9" fmla="*/ 0 w 3162302"/>
              <a:gd name="connsiteY9" fmla="*/ 878896 h 2165033"/>
              <a:gd name="connsiteX0" fmla="*/ 0 w 3162302"/>
              <a:gd name="connsiteY0" fmla="*/ 878896 h 2165033"/>
              <a:gd name="connsiteX1" fmla="*/ 878896 w 3162302"/>
              <a:gd name="connsiteY1" fmla="*/ 0 h 2165033"/>
              <a:gd name="connsiteX2" fmla="*/ 2283406 w 3162302"/>
              <a:gd name="connsiteY2" fmla="*/ 0 h 2165033"/>
              <a:gd name="connsiteX3" fmla="*/ 3162302 w 3162302"/>
              <a:gd name="connsiteY3" fmla="*/ 878896 h 2165033"/>
              <a:gd name="connsiteX4" fmla="*/ 3162301 w 3162302"/>
              <a:gd name="connsiteY4" fmla="*/ 878896 h 2165033"/>
              <a:gd name="connsiteX5" fmla="*/ 2283405 w 3162302"/>
              <a:gd name="connsiteY5" fmla="*/ 1757792 h 2165033"/>
              <a:gd name="connsiteX6" fmla="*/ 1123950 w 3162302"/>
              <a:gd name="connsiteY6" fmla="*/ 2063433 h 2165033"/>
              <a:gd name="connsiteX7" fmla="*/ 727075 w 3162302"/>
              <a:gd name="connsiteY7" fmla="*/ 2165033 h 2165033"/>
              <a:gd name="connsiteX8" fmla="*/ 726496 w 3162302"/>
              <a:gd name="connsiteY8" fmla="*/ 1757791 h 2165033"/>
              <a:gd name="connsiteX9" fmla="*/ 0 w 3162302"/>
              <a:gd name="connsiteY9" fmla="*/ 878895 h 2165033"/>
              <a:gd name="connsiteX10" fmla="*/ 0 w 3162302"/>
              <a:gd name="connsiteY10" fmla="*/ 878896 h 2165033"/>
              <a:gd name="connsiteX0" fmla="*/ 0 w 3162302"/>
              <a:gd name="connsiteY0" fmla="*/ 878896 h 2165033"/>
              <a:gd name="connsiteX1" fmla="*/ 878896 w 3162302"/>
              <a:gd name="connsiteY1" fmla="*/ 0 h 2165033"/>
              <a:gd name="connsiteX2" fmla="*/ 2283406 w 3162302"/>
              <a:gd name="connsiteY2" fmla="*/ 0 h 2165033"/>
              <a:gd name="connsiteX3" fmla="*/ 3162302 w 3162302"/>
              <a:gd name="connsiteY3" fmla="*/ 878896 h 2165033"/>
              <a:gd name="connsiteX4" fmla="*/ 3162301 w 3162302"/>
              <a:gd name="connsiteY4" fmla="*/ 878896 h 2165033"/>
              <a:gd name="connsiteX5" fmla="*/ 2283405 w 3162302"/>
              <a:gd name="connsiteY5" fmla="*/ 1757792 h 2165033"/>
              <a:gd name="connsiteX6" fmla="*/ 1130300 w 3162302"/>
              <a:gd name="connsiteY6" fmla="*/ 1764983 h 2165033"/>
              <a:gd name="connsiteX7" fmla="*/ 727075 w 3162302"/>
              <a:gd name="connsiteY7" fmla="*/ 2165033 h 2165033"/>
              <a:gd name="connsiteX8" fmla="*/ 726496 w 3162302"/>
              <a:gd name="connsiteY8" fmla="*/ 1757791 h 2165033"/>
              <a:gd name="connsiteX9" fmla="*/ 0 w 3162302"/>
              <a:gd name="connsiteY9" fmla="*/ 878895 h 2165033"/>
              <a:gd name="connsiteX10" fmla="*/ 0 w 3162302"/>
              <a:gd name="connsiteY10" fmla="*/ 878896 h 2165033"/>
              <a:gd name="connsiteX0" fmla="*/ 0 w 3162302"/>
              <a:gd name="connsiteY0" fmla="*/ 878896 h 2165033"/>
              <a:gd name="connsiteX1" fmla="*/ 878896 w 3162302"/>
              <a:gd name="connsiteY1" fmla="*/ 0 h 2165033"/>
              <a:gd name="connsiteX2" fmla="*/ 2283406 w 3162302"/>
              <a:gd name="connsiteY2" fmla="*/ 0 h 2165033"/>
              <a:gd name="connsiteX3" fmla="*/ 3162302 w 3162302"/>
              <a:gd name="connsiteY3" fmla="*/ 878896 h 2165033"/>
              <a:gd name="connsiteX4" fmla="*/ 3162301 w 3162302"/>
              <a:gd name="connsiteY4" fmla="*/ 878896 h 2165033"/>
              <a:gd name="connsiteX5" fmla="*/ 2283405 w 3162302"/>
              <a:gd name="connsiteY5" fmla="*/ 1757792 h 2165033"/>
              <a:gd name="connsiteX6" fmla="*/ 1130300 w 3162302"/>
              <a:gd name="connsiteY6" fmla="*/ 1761808 h 2165033"/>
              <a:gd name="connsiteX7" fmla="*/ 727075 w 3162302"/>
              <a:gd name="connsiteY7" fmla="*/ 2165033 h 2165033"/>
              <a:gd name="connsiteX8" fmla="*/ 726496 w 3162302"/>
              <a:gd name="connsiteY8" fmla="*/ 1757791 h 2165033"/>
              <a:gd name="connsiteX9" fmla="*/ 0 w 3162302"/>
              <a:gd name="connsiteY9" fmla="*/ 878895 h 2165033"/>
              <a:gd name="connsiteX10" fmla="*/ 0 w 3162302"/>
              <a:gd name="connsiteY10" fmla="*/ 878896 h 216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2302" h="2165033">
                <a:moveTo>
                  <a:pt x="0" y="878896"/>
                </a:moveTo>
                <a:cubicBezTo>
                  <a:pt x="0" y="393495"/>
                  <a:pt x="393495" y="0"/>
                  <a:pt x="878896" y="0"/>
                </a:cubicBezTo>
                <a:lnTo>
                  <a:pt x="2283406" y="0"/>
                </a:lnTo>
                <a:cubicBezTo>
                  <a:pt x="2768807" y="0"/>
                  <a:pt x="3162302" y="393495"/>
                  <a:pt x="3162302" y="878896"/>
                </a:cubicBezTo>
                <a:lnTo>
                  <a:pt x="3162301" y="878896"/>
                </a:lnTo>
                <a:cubicBezTo>
                  <a:pt x="3162301" y="1364297"/>
                  <a:pt x="2768806" y="1757792"/>
                  <a:pt x="2283405" y="1757792"/>
                </a:cubicBezTo>
                <a:lnTo>
                  <a:pt x="1130300" y="1761808"/>
                </a:lnTo>
                <a:lnTo>
                  <a:pt x="727075" y="2165033"/>
                </a:lnTo>
                <a:lnTo>
                  <a:pt x="726496" y="1757791"/>
                </a:lnTo>
                <a:cubicBezTo>
                  <a:pt x="269670" y="1640316"/>
                  <a:pt x="0" y="1364296"/>
                  <a:pt x="0" y="878895"/>
                </a:cubicBezTo>
                <a:lnTo>
                  <a:pt x="0" y="8788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bIns="252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800"/>
            </a:lvl2pPr>
            <a:lvl3pPr marL="542925" indent="-276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809625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076325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9CE3D0F-ED34-4376-909C-1F6C45C97E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2948" y="1879917"/>
            <a:ext cx="3162302" cy="2165033"/>
          </a:xfrm>
          <a:custGeom>
            <a:avLst/>
            <a:gdLst>
              <a:gd name="connsiteX0" fmla="*/ 0 w 3162301"/>
              <a:gd name="connsiteY0" fmla="*/ 878896 h 1757791"/>
              <a:gd name="connsiteX1" fmla="*/ 878896 w 3162301"/>
              <a:gd name="connsiteY1" fmla="*/ 0 h 1757791"/>
              <a:gd name="connsiteX2" fmla="*/ 2283406 w 3162301"/>
              <a:gd name="connsiteY2" fmla="*/ 0 h 1757791"/>
              <a:gd name="connsiteX3" fmla="*/ 3162302 w 3162301"/>
              <a:gd name="connsiteY3" fmla="*/ 878896 h 1757791"/>
              <a:gd name="connsiteX4" fmla="*/ 3162301 w 3162301"/>
              <a:gd name="connsiteY4" fmla="*/ 878896 h 1757791"/>
              <a:gd name="connsiteX5" fmla="*/ 2283405 w 3162301"/>
              <a:gd name="connsiteY5" fmla="*/ 1757792 h 1757791"/>
              <a:gd name="connsiteX6" fmla="*/ 878896 w 3162301"/>
              <a:gd name="connsiteY6" fmla="*/ 1757791 h 1757791"/>
              <a:gd name="connsiteX7" fmla="*/ 0 w 3162301"/>
              <a:gd name="connsiteY7" fmla="*/ 878895 h 1757791"/>
              <a:gd name="connsiteX8" fmla="*/ 0 w 3162301"/>
              <a:gd name="connsiteY8" fmla="*/ 878896 h 1757791"/>
              <a:gd name="connsiteX0" fmla="*/ 0 w 3162302"/>
              <a:gd name="connsiteY0" fmla="*/ 878896 h 1757792"/>
              <a:gd name="connsiteX1" fmla="*/ 878896 w 3162302"/>
              <a:gd name="connsiteY1" fmla="*/ 0 h 1757792"/>
              <a:gd name="connsiteX2" fmla="*/ 2283406 w 3162302"/>
              <a:gd name="connsiteY2" fmla="*/ 0 h 1757792"/>
              <a:gd name="connsiteX3" fmla="*/ 3162302 w 3162302"/>
              <a:gd name="connsiteY3" fmla="*/ 878896 h 1757792"/>
              <a:gd name="connsiteX4" fmla="*/ 3162301 w 3162302"/>
              <a:gd name="connsiteY4" fmla="*/ 878896 h 1757792"/>
              <a:gd name="connsiteX5" fmla="*/ 2283405 w 3162302"/>
              <a:gd name="connsiteY5" fmla="*/ 1757792 h 1757792"/>
              <a:gd name="connsiteX6" fmla="*/ 755071 w 3162302"/>
              <a:gd name="connsiteY6" fmla="*/ 1751441 h 1757792"/>
              <a:gd name="connsiteX7" fmla="*/ 0 w 3162302"/>
              <a:gd name="connsiteY7" fmla="*/ 878895 h 1757792"/>
              <a:gd name="connsiteX8" fmla="*/ 0 w 3162302"/>
              <a:gd name="connsiteY8" fmla="*/ 878896 h 1757792"/>
              <a:gd name="connsiteX0" fmla="*/ 0 w 3162302"/>
              <a:gd name="connsiteY0" fmla="*/ 878896 h 1757792"/>
              <a:gd name="connsiteX1" fmla="*/ 878896 w 3162302"/>
              <a:gd name="connsiteY1" fmla="*/ 0 h 1757792"/>
              <a:gd name="connsiteX2" fmla="*/ 2283406 w 3162302"/>
              <a:gd name="connsiteY2" fmla="*/ 0 h 1757792"/>
              <a:gd name="connsiteX3" fmla="*/ 3162302 w 3162302"/>
              <a:gd name="connsiteY3" fmla="*/ 878896 h 1757792"/>
              <a:gd name="connsiteX4" fmla="*/ 3162301 w 3162302"/>
              <a:gd name="connsiteY4" fmla="*/ 878896 h 1757792"/>
              <a:gd name="connsiteX5" fmla="*/ 2283405 w 3162302"/>
              <a:gd name="connsiteY5" fmla="*/ 1757792 h 1757792"/>
              <a:gd name="connsiteX6" fmla="*/ 755071 w 3162302"/>
              <a:gd name="connsiteY6" fmla="*/ 1751441 h 1757792"/>
              <a:gd name="connsiteX7" fmla="*/ 0 w 3162302"/>
              <a:gd name="connsiteY7" fmla="*/ 878895 h 1757792"/>
              <a:gd name="connsiteX8" fmla="*/ 0 w 3162302"/>
              <a:gd name="connsiteY8" fmla="*/ 878896 h 1757792"/>
              <a:gd name="connsiteX0" fmla="*/ 0 w 3162302"/>
              <a:gd name="connsiteY0" fmla="*/ 878896 h 1757792"/>
              <a:gd name="connsiteX1" fmla="*/ 878896 w 3162302"/>
              <a:gd name="connsiteY1" fmla="*/ 0 h 1757792"/>
              <a:gd name="connsiteX2" fmla="*/ 2283406 w 3162302"/>
              <a:gd name="connsiteY2" fmla="*/ 0 h 1757792"/>
              <a:gd name="connsiteX3" fmla="*/ 3162302 w 3162302"/>
              <a:gd name="connsiteY3" fmla="*/ 878896 h 1757792"/>
              <a:gd name="connsiteX4" fmla="*/ 3162301 w 3162302"/>
              <a:gd name="connsiteY4" fmla="*/ 878896 h 1757792"/>
              <a:gd name="connsiteX5" fmla="*/ 2283405 w 3162302"/>
              <a:gd name="connsiteY5" fmla="*/ 1757792 h 1757792"/>
              <a:gd name="connsiteX6" fmla="*/ 726496 w 3162302"/>
              <a:gd name="connsiteY6" fmla="*/ 1757791 h 1757792"/>
              <a:gd name="connsiteX7" fmla="*/ 0 w 3162302"/>
              <a:gd name="connsiteY7" fmla="*/ 878895 h 1757792"/>
              <a:gd name="connsiteX8" fmla="*/ 0 w 3162302"/>
              <a:gd name="connsiteY8" fmla="*/ 878896 h 1757792"/>
              <a:gd name="connsiteX0" fmla="*/ 0 w 3162302"/>
              <a:gd name="connsiteY0" fmla="*/ 878896 h 1757792"/>
              <a:gd name="connsiteX1" fmla="*/ 878896 w 3162302"/>
              <a:gd name="connsiteY1" fmla="*/ 0 h 1757792"/>
              <a:gd name="connsiteX2" fmla="*/ 2283406 w 3162302"/>
              <a:gd name="connsiteY2" fmla="*/ 0 h 1757792"/>
              <a:gd name="connsiteX3" fmla="*/ 3162302 w 3162302"/>
              <a:gd name="connsiteY3" fmla="*/ 878896 h 1757792"/>
              <a:gd name="connsiteX4" fmla="*/ 3162301 w 3162302"/>
              <a:gd name="connsiteY4" fmla="*/ 878896 h 1757792"/>
              <a:gd name="connsiteX5" fmla="*/ 2283405 w 3162302"/>
              <a:gd name="connsiteY5" fmla="*/ 1757792 h 1757792"/>
              <a:gd name="connsiteX6" fmla="*/ 726496 w 3162302"/>
              <a:gd name="connsiteY6" fmla="*/ 1757791 h 1757792"/>
              <a:gd name="connsiteX7" fmla="*/ 0 w 3162302"/>
              <a:gd name="connsiteY7" fmla="*/ 878895 h 1757792"/>
              <a:gd name="connsiteX8" fmla="*/ 0 w 3162302"/>
              <a:gd name="connsiteY8" fmla="*/ 878896 h 1757792"/>
              <a:gd name="connsiteX0" fmla="*/ 0 w 3162302"/>
              <a:gd name="connsiteY0" fmla="*/ 878896 h 1758633"/>
              <a:gd name="connsiteX1" fmla="*/ 878896 w 3162302"/>
              <a:gd name="connsiteY1" fmla="*/ 0 h 1758633"/>
              <a:gd name="connsiteX2" fmla="*/ 2283406 w 3162302"/>
              <a:gd name="connsiteY2" fmla="*/ 0 h 1758633"/>
              <a:gd name="connsiteX3" fmla="*/ 3162302 w 3162302"/>
              <a:gd name="connsiteY3" fmla="*/ 878896 h 1758633"/>
              <a:gd name="connsiteX4" fmla="*/ 3162301 w 3162302"/>
              <a:gd name="connsiteY4" fmla="*/ 878896 h 1758633"/>
              <a:gd name="connsiteX5" fmla="*/ 2283405 w 3162302"/>
              <a:gd name="connsiteY5" fmla="*/ 1757792 h 1758633"/>
              <a:gd name="connsiteX6" fmla="*/ 892175 w 3162302"/>
              <a:gd name="connsiteY6" fmla="*/ 1758633 h 1758633"/>
              <a:gd name="connsiteX7" fmla="*/ 726496 w 3162302"/>
              <a:gd name="connsiteY7" fmla="*/ 1757791 h 1758633"/>
              <a:gd name="connsiteX8" fmla="*/ 0 w 3162302"/>
              <a:gd name="connsiteY8" fmla="*/ 878895 h 1758633"/>
              <a:gd name="connsiteX9" fmla="*/ 0 w 3162302"/>
              <a:gd name="connsiteY9" fmla="*/ 878896 h 1758633"/>
              <a:gd name="connsiteX0" fmla="*/ 0 w 3162302"/>
              <a:gd name="connsiteY0" fmla="*/ 878896 h 2165033"/>
              <a:gd name="connsiteX1" fmla="*/ 878896 w 3162302"/>
              <a:gd name="connsiteY1" fmla="*/ 0 h 2165033"/>
              <a:gd name="connsiteX2" fmla="*/ 2283406 w 3162302"/>
              <a:gd name="connsiteY2" fmla="*/ 0 h 2165033"/>
              <a:gd name="connsiteX3" fmla="*/ 3162302 w 3162302"/>
              <a:gd name="connsiteY3" fmla="*/ 878896 h 2165033"/>
              <a:gd name="connsiteX4" fmla="*/ 3162301 w 3162302"/>
              <a:gd name="connsiteY4" fmla="*/ 878896 h 2165033"/>
              <a:gd name="connsiteX5" fmla="*/ 2283405 w 3162302"/>
              <a:gd name="connsiteY5" fmla="*/ 1757792 h 2165033"/>
              <a:gd name="connsiteX6" fmla="*/ 727075 w 3162302"/>
              <a:gd name="connsiteY6" fmla="*/ 2165033 h 2165033"/>
              <a:gd name="connsiteX7" fmla="*/ 726496 w 3162302"/>
              <a:gd name="connsiteY7" fmla="*/ 1757791 h 2165033"/>
              <a:gd name="connsiteX8" fmla="*/ 0 w 3162302"/>
              <a:gd name="connsiteY8" fmla="*/ 878895 h 2165033"/>
              <a:gd name="connsiteX9" fmla="*/ 0 w 3162302"/>
              <a:gd name="connsiteY9" fmla="*/ 878896 h 2165033"/>
              <a:gd name="connsiteX0" fmla="*/ 0 w 3162302"/>
              <a:gd name="connsiteY0" fmla="*/ 878896 h 2165033"/>
              <a:gd name="connsiteX1" fmla="*/ 878896 w 3162302"/>
              <a:gd name="connsiteY1" fmla="*/ 0 h 2165033"/>
              <a:gd name="connsiteX2" fmla="*/ 2283406 w 3162302"/>
              <a:gd name="connsiteY2" fmla="*/ 0 h 2165033"/>
              <a:gd name="connsiteX3" fmla="*/ 3162302 w 3162302"/>
              <a:gd name="connsiteY3" fmla="*/ 878896 h 2165033"/>
              <a:gd name="connsiteX4" fmla="*/ 3162301 w 3162302"/>
              <a:gd name="connsiteY4" fmla="*/ 878896 h 2165033"/>
              <a:gd name="connsiteX5" fmla="*/ 2283405 w 3162302"/>
              <a:gd name="connsiteY5" fmla="*/ 1757792 h 2165033"/>
              <a:gd name="connsiteX6" fmla="*/ 1123950 w 3162302"/>
              <a:gd name="connsiteY6" fmla="*/ 2063433 h 2165033"/>
              <a:gd name="connsiteX7" fmla="*/ 727075 w 3162302"/>
              <a:gd name="connsiteY7" fmla="*/ 2165033 h 2165033"/>
              <a:gd name="connsiteX8" fmla="*/ 726496 w 3162302"/>
              <a:gd name="connsiteY8" fmla="*/ 1757791 h 2165033"/>
              <a:gd name="connsiteX9" fmla="*/ 0 w 3162302"/>
              <a:gd name="connsiteY9" fmla="*/ 878895 h 2165033"/>
              <a:gd name="connsiteX10" fmla="*/ 0 w 3162302"/>
              <a:gd name="connsiteY10" fmla="*/ 878896 h 2165033"/>
              <a:gd name="connsiteX0" fmla="*/ 0 w 3162302"/>
              <a:gd name="connsiteY0" fmla="*/ 878896 h 2165033"/>
              <a:gd name="connsiteX1" fmla="*/ 878896 w 3162302"/>
              <a:gd name="connsiteY1" fmla="*/ 0 h 2165033"/>
              <a:gd name="connsiteX2" fmla="*/ 2283406 w 3162302"/>
              <a:gd name="connsiteY2" fmla="*/ 0 h 2165033"/>
              <a:gd name="connsiteX3" fmla="*/ 3162302 w 3162302"/>
              <a:gd name="connsiteY3" fmla="*/ 878896 h 2165033"/>
              <a:gd name="connsiteX4" fmla="*/ 3162301 w 3162302"/>
              <a:gd name="connsiteY4" fmla="*/ 878896 h 2165033"/>
              <a:gd name="connsiteX5" fmla="*/ 2283405 w 3162302"/>
              <a:gd name="connsiteY5" fmla="*/ 1757792 h 2165033"/>
              <a:gd name="connsiteX6" fmla="*/ 1130300 w 3162302"/>
              <a:gd name="connsiteY6" fmla="*/ 1764983 h 2165033"/>
              <a:gd name="connsiteX7" fmla="*/ 727075 w 3162302"/>
              <a:gd name="connsiteY7" fmla="*/ 2165033 h 2165033"/>
              <a:gd name="connsiteX8" fmla="*/ 726496 w 3162302"/>
              <a:gd name="connsiteY8" fmla="*/ 1757791 h 2165033"/>
              <a:gd name="connsiteX9" fmla="*/ 0 w 3162302"/>
              <a:gd name="connsiteY9" fmla="*/ 878895 h 2165033"/>
              <a:gd name="connsiteX10" fmla="*/ 0 w 3162302"/>
              <a:gd name="connsiteY10" fmla="*/ 878896 h 2165033"/>
              <a:gd name="connsiteX0" fmla="*/ 0 w 3162302"/>
              <a:gd name="connsiteY0" fmla="*/ 878896 h 2165033"/>
              <a:gd name="connsiteX1" fmla="*/ 878896 w 3162302"/>
              <a:gd name="connsiteY1" fmla="*/ 0 h 2165033"/>
              <a:gd name="connsiteX2" fmla="*/ 2283406 w 3162302"/>
              <a:gd name="connsiteY2" fmla="*/ 0 h 2165033"/>
              <a:gd name="connsiteX3" fmla="*/ 3162302 w 3162302"/>
              <a:gd name="connsiteY3" fmla="*/ 878896 h 2165033"/>
              <a:gd name="connsiteX4" fmla="*/ 3162301 w 3162302"/>
              <a:gd name="connsiteY4" fmla="*/ 878896 h 2165033"/>
              <a:gd name="connsiteX5" fmla="*/ 2283405 w 3162302"/>
              <a:gd name="connsiteY5" fmla="*/ 1757792 h 2165033"/>
              <a:gd name="connsiteX6" fmla="*/ 1130300 w 3162302"/>
              <a:gd name="connsiteY6" fmla="*/ 1761808 h 2165033"/>
              <a:gd name="connsiteX7" fmla="*/ 727075 w 3162302"/>
              <a:gd name="connsiteY7" fmla="*/ 2165033 h 2165033"/>
              <a:gd name="connsiteX8" fmla="*/ 726496 w 3162302"/>
              <a:gd name="connsiteY8" fmla="*/ 1757791 h 2165033"/>
              <a:gd name="connsiteX9" fmla="*/ 0 w 3162302"/>
              <a:gd name="connsiteY9" fmla="*/ 878895 h 2165033"/>
              <a:gd name="connsiteX10" fmla="*/ 0 w 3162302"/>
              <a:gd name="connsiteY10" fmla="*/ 878896 h 216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2302" h="2165033">
                <a:moveTo>
                  <a:pt x="0" y="878896"/>
                </a:moveTo>
                <a:cubicBezTo>
                  <a:pt x="0" y="393495"/>
                  <a:pt x="393495" y="0"/>
                  <a:pt x="878896" y="0"/>
                </a:cubicBezTo>
                <a:lnTo>
                  <a:pt x="2283406" y="0"/>
                </a:lnTo>
                <a:cubicBezTo>
                  <a:pt x="2768807" y="0"/>
                  <a:pt x="3162302" y="393495"/>
                  <a:pt x="3162302" y="878896"/>
                </a:cubicBezTo>
                <a:lnTo>
                  <a:pt x="3162301" y="878896"/>
                </a:lnTo>
                <a:cubicBezTo>
                  <a:pt x="3162301" y="1364297"/>
                  <a:pt x="2768806" y="1757792"/>
                  <a:pt x="2283405" y="1757792"/>
                </a:cubicBezTo>
                <a:lnTo>
                  <a:pt x="1130300" y="1761808"/>
                </a:lnTo>
                <a:lnTo>
                  <a:pt x="727075" y="2165033"/>
                </a:lnTo>
                <a:lnTo>
                  <a:pt x="726496" y="1757791"/>
                </a:lnTo>
                <a:cubicBezTo>
                  <a:pt x="269670" y="1640316"/>
                  <a:pt x="0" y="1364296"/>
                  <a:pt x="0" y="878895"/>
                </a:cubicBezTo>
                <a:lnTo>
                  <a:pt x="0" y="8788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bIns="252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800"/>
            </a:lvl2pPr>
            <a:lvl3pPr marL="542925" indent="-2762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809625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076325" indent="-266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891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8368-9AA6-46B8-A200-EB37B2AB8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page heading here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37BF-CF46-4F43-8D30-EF5DF1C8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8284-6CB9-438F-914B-FAC08A107B8A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9003-2D5B-4FCE-BAEB-7395DC55686C}"/>
              </a:ext>
            </a:extLst>
          </p:cNvPr>
          <p:cNvSpPr txBox="1"/>
          <p:nvPr userDrawn="1"/>
        </p:nvSpPr>
        <p:spPr>
          <a:xfrm>
            <a:off x="481597" y="6371592"/>
            <a:ext cx="4577606" cy="18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Financial Markets Authority </a:t>
            </a:r>
            <a:r>
              <a:rPr lang="en-US" sz="950" b="0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Te Mana Tātai Hokohoko</a:t>
            </a:r>
          </a:p>
        </p:txBody>
      </p:sp>
    </p:spTree>
    <p:extLst>
      <p:ext uri="{BB962C8B-B14F-4D97-AF65-F5344CB8AC3E}">
        <p14:creationId xmlns:p14="http://schemas.microsoft.com/office/powerpoint/2010/main" val="1648219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8368-9AA6-46B8-A200-EB37B2AB8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page heading here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37BF-CF46-4F43-8D30-EF5DF1C8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8284-6CB9-438F-914B-FAC08A107B8A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9003-2D5B-4FCE-BAEB-7395DC55686C}"/>
              </a:ext>
            </a:extLst>
          </p:cNvPr>
          <p:cNvSpPr txBox="1"/>
          <p:nvPr userDrawn="1"/>
        </p:nvSpPr>
        <p:spPr>
          <a:xfrm>
            <a:off x="481597" y="6371592"/>
            <a:ext cx="4577606" cy="18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Financial Markets Authority </a:t>
            </a:r>
            <a:r>
              <a:rPr lang="en-US" sz="950" b="0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Te Mana Tātai Hokohoko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081F78EE-C3F4-4971-83CA-5CF417B7309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74454" y="1495425"/>
            <a:ext cx="10853468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table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4968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5465662A-D2D0-4435-8119-AEB08312680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74454" y="1495426"/>
            <a:ext cx="10853946" cy="45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68368-9AA6-46B8-A200-EB37B2AB8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page heading here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37BF-CF46-4F43-8D30-EF5DF1C8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48284-6CB9-438F-914B-FAC08A107B8A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79003-2D5B-4FCE-BAEB-7395DC55686C}"/>
              </a:ext>
            </a:extLst>
          </p:cNvPr>
          <p:cNvSpPr txBox="1"/>
          <p:nvPr userDrawn="1"/>
        </p:nvSpPr>
        <p:spPr>
          <a:xfrm>
            <a:off x="481597" y="6371592"/>
            <a:ext cx="4577606" cy="18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50" b="1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Financial Markets Authority </a:t>
            </a:r>
            <a:r>
              <a:rPr lang="en-US" sz="950" b="0" i="0" u="none" strike="noStrike" baseline="30000" dirty="0">
                <a:solidFill>
                  <a:schemeClr val="accent3"/>
                </a:solidFill>
                <a:latin typeface="Arial" panose="020B0604020202020204" pitchFamily="34" charset="0"/>
              </a:rPr>
              <a:t>Te Mana Tātai Hokohoko</a:t>
            </a:r>
          </a:p>
        </p:txBody>
      </p:sp>
    </p:spTree>
    <p:extLst>
      <p:ext uri="{BB962C8B-B14F-4D97-AF65-F5344CB8AC3E}">
        <p14:creationId xmlns:p14="http://schemas.microsoft.com/office/powerpoint/2010/main" val="2315212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8368-9AA6-46B8-A200-EB37B2AB8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4454" y="3118809"/>
            <a:ext cx="5297696" cy="674031"/>
          </a:xfrm>
        </p:spPr>
        <p:txBody>
          <a:bodyPr anchor="ctr"/>
          <a:lstStyle>
            <a:lvl1pPr>
              <a:defRPr sz="4200" spc="-3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End Message</a:t>
            </a: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396A7-B155-41EC-B18F-178D85C9D6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8826" y="5710372"/>
            <a:ext cx="1968497" cy="5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0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6" y="1028661"/>
            <a:ext cx="9757913" cy="715581"/>
          </a:xfrm>
        </p:spPr>
        <p:txBody>
          <a:bodyPr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Contents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626E0-62E8-4301-B0FB-B2D58197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Document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53FAFCFB-54C1-4AB9-A6C9-68DE2661EF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9" y="1841500"/>
            <a:ext cx="9758362" cy="304185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9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bg>
      <p:bgPr>
        <a:solidFill>
          <a:srgbClr val="F6F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6" y="1028661"/>
            <a:ext cx="9757913" cy="715581"/>
          </a:xfrm>
        </p:spPr>
        <p:txBody>
          <a:bodyPr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626E0-62E8-4301-B0FB-B2D58197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Document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 descr="A picture containing window blind, grate&#10;&#10;Description automatically generated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8522" cy="6858000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4D77F74-C45E-4697-A9B9-8F2218B23C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9" y="1841500"/>
            <a:ext cx="9758362" cy="304185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5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6" y="1028661"/>
            <a:ext cx="9757913" cy="715581"/>
          </a:xfrm>
        </p:spPr>
        <p:txBody>
          <a:bodyPr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626E0-62E8-4301-B0FB-B2D58197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Document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98CBBA04-D19C-4907-B10E-0A6F3F9D34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9" y="1841500"/>
            <a:ext cx="9758362" cy="304185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1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our Pullou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1028661"/>
            <a:ext cx="4881114" cy="715581"/>
          </a:xfrm>
        </p:spPr>
        <p:txBody>
          <a:bodyPr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626E0-62E8-4301-B0FB-B2D58197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Document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A99D4C-DD47-4FC6-851D-75599F0D3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3693" y="1169194"/>
            <a:ext cx="2185987" cy="2190749"/>
          </a:xfr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774000" anchor="b">
            <a:normAutofit/>
          </a:bodyPr>
          <a:lstStyle>
            <a:lvl1pPr marL="0" indent="0" algn="ctr">
              <a:lnSpc>
                <a:spcPts val="1100"/>
              </a:lnSpc>
              <a:buNone/>
              <a:defRPr sz="1000" b="1"/>
            </a:lvl1pPr>
          </a:lstStyle>
          <a:p>
            <a:pPr lvl="0"/>
            <a:r>
              <a:rPr lang="en-US" dirty="0"/>
              <a:t>Box heading</a:t>
            </a:r>
            <a:endParaRPr lang="en-NZ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45F3D05-0A86-41B0-A085-664C01132A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3693" y="2589211"/>
            <a:ext cx="2185987" cy="233397"/>
          </a:xfrm>
        </p:spPr>
        <p:txBody>
          <a:bodyPr lIns="252000" rIns="252000">
            <a:spAutoFit/>
          </a:bodyPr>
          <a:lstStyle>
            <a:lvl1pPr marL="0" indent="0" algn="ctr">
              <a:lnSpc>
                <a:spcPts val="1100"/>
              </a:lnSpc>
              <a:spcBef>
                <a:spcPts val="600"/>
              </a:spcBef>
              <a:buNone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Box style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00DE2A4-74C1-4618-8886-0FCF84AC3E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08686" y="1447800"/>
            <a:ext cx="756000" cy="75600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0629339C-3D82-4B5D-8E08-ED69438568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23533" y="1169194"/>
            <a:ext cx="2185987" cy="2190749"/>
          </a:xfr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774000" anchor="b">
            <a:normAutofit/>
          </a:bodyPr>
          <a:lstStyle>
            <a:lvl1pPr marL="0" indent="0" algn="ctr">
              <a:lnSpc>
                <a:spcPts val="1100"/>
              </a:lnSpc>
              <a:buNone/>
              <a:defRPr sz="1000" b="1"/>
            </a:lvl1pPr>
          </a:lstStyle>
          <a:p>
            <a:pPr lvl="0"/>
            <a:r>
              <a:rPr lang="en-US" dirty="0"/>
              <a:t>Box heading</a:t>
            </a:r>
            <a:endParaRPr lang="en-NZ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7238EA52-0215-4549-85C8-02D0A1A9AE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23533" y="2589211"/>
            <a:ext cx="2185987" cy="233397"/>
          </a:xfrm>
        </p:spPr>
        <p:txBody>
          <a:bodyPr lIns="252000" rIns="252000">
            <a:spAutoFit/>
          </a:bodyPr>
          <a:lstStyle>
            <a:lvl1pPr marL="0" indent="0" algn="ctr">
              <a:lnSpc>
                <a:spcPts val="1100"/>
              </a:lnSpc>
              <a:spcBef>
                <a:spcPts val="600"/>
              </a:spcBef>
              <a:buNone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Box style text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23A938C2-BE17-4E83-8230-FB7CD66CD8A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938526" y="1447800"/>
            <a:ext cx="756000" cy="75600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4D4706C-8129-441A-A369-0DDC5DF1F8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93693" y="3690791"/>
            <a:ext cx="2185987" cy="2190749"/>
          </a:xfr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774000" anchor="b">
            <a:normAutofit/>
          </a:bodyPr>
          <a:lstStyle>
            <a:lvl1pPr marL="0" indent="0" algn="ctr">
              <a:lnSpc>
                <a:spcPts val="1100"/>
              </a:lnSpc>
              <a:buNone/>
              <a:defRPr sz="1000" b="1"/>
            </a:lvl1pPr>
          </a:lstStyle>
          <a:p>
            <a:pPr lvl="0"/>
            <a:r>
              <a:rPr lang="en-US" dirty="0"/>
              <a:t>Box heading</a:t>
            </a:r>
            <a:endParaRPr lang="en-NZ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717670B-16A2-46D6-9743-3532F99E0C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93693" y="5110808"/>
            <a:ext cx="2185987" cy="233397"/>
          </a:xfrm>
        </p:spPr>
        <p:txBody>
          <a:bodyPr lIns="252000" rIns="252000">
            <a:spAutoFit/>
          </a:bodyPr>
          <a:lstStyle>
            <a:lvl1pPr marL="0" indent="0" algn="ctr">
              <a:lnSpc>
                <a:spcPts val="1100"/>
              </a:lnSpc>
              <a:spcBef>
                <a:spcPts val="600"/>
              </a:spcBef>
              <a:buNone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Box style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40E25B1D-AD68-4250-A58C-8AD288DB2CD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08686" y="3969397"/>
            <a:ext cx="756000" cy="75600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D2937A5-6FD7-4F23-AAE3-C98D1B196B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3533" y="3690791"/>
            <a:ext cx="2185987" cy="2190749"/>
          </a:xfr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774000" anchor="b">
            <a:normAutofit/>
          </a:bodyPr>
          <a:lstStyle>
            <a:lvl1pPr marL="0" indent="0" algn="ctr">
              <a:lnSpc>
                <a:spcPts val="1100"/>
              </a:lnSpc>
              <a:buNone/>
              <a:defRPr sz="1000" b="1"/>
            </a:lvl1pPr>
          </a:lstStyle>
          <a:p>
            <a:pPr lvl="0"/>
            <a:r>
              <a:rPr lang="en-US" dirty="0"/>
              <a:t>Box heading</a:t>
            </a:r>
            <a:endParaRPr lang="en-NZ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BA32EC0-B381-48B1-A783-7CAB7E2014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3533" y="5110808"/>
            <a:ext cx="2185987" cy="233397"/>
          </a:xfrm>
        </p:spPr>
        <p:txBody>
          <a:bodyPr lIns="252000" rIns="252000">
            <a:spAutoFit/>
          </a:bodyPr>
          <a:lstStyle>
            <a:lvl1pPr marL="0" indent="0" algn="ctr">
              <a:lnSpc>
                <a:spcPts val="1100"/>
              </a:lnSpc>
              <a:spcBef>
                <a:spcPts val="600"/>
              </a:spcBef>
              <a:buNone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Box style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C741564D-1372-4952-B4A5-6C07417B86E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38526" y="3969397"/>
            <a:ext cx="756000" cy="75600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3D0EFEDB-F9A8-4AEF-8374-031B41E4C0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95439" y="1841500"/>
            <a:ext cx="4881114" cy="3388107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r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1028661"/>
            <a:ext cx="4881114" cy="715581"/>
          </a:xfrm>
        </p:spPr>
        <p:txBody>
          <a:bodyPr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626E0-62E8-4301-B0FB-B2D58197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Document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A99D4C-DD47-4FC6-851D-75599F0D3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93693" y="1169194"/>
            <a:ext cx="4717257" cy="4717254"/>
          </a:xfr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bIns="1926000" anchor="b">
            <a:normAutofit/>
          </a:bodyPr>
          <a:lstStyle>
            <a:lvl1pPr marL="0" indent="0" algn="ctr">
              <a:lnSpc>
                <a:spcPts val="1750"/>
              </a:lnSpc>
              <a:buNone/>
              <a:defRPr sz="1500" b="1"/>
            </a:lvl1pPr>
          </a:lstStyle>
          <a:p>
            <a:pPr lvl="0"/>
            <a:r>
              <a:rPr lang="en-US" dirty="0"/>
              <a:t>Box heading</a:t>
            </a:r>
            <a:endParaRPr lang="en-NZ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45F3D05-0A86-41B0-A085-664C01132A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3693" y="3960773"/>
            <a:ext cx="4717257" cy="323165"/>
          </a:xfrm>
        </p:spPr>
        <p:txBody>
          <a:bodyPr wrap="square" lIns="540000" rIns="540000">
            <a:spAutoFit/>
          </a:bodyPr>
          <a:lstStyle>
            <a:lvl1pPr marL="0" indent="0" algn="ctr">
              <a:lnSpc>
                <a:spcPts val="1750"/>
              </a:lnSpc>
              <a:spcBef>
                <a:spcPts val="600"/>
              </a:spcBef>
              <a:buNone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Box style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00DE2A4-74C1-4618-8886-0FCF84AC3ED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277226" y="1786906"/>
            <a:ext cx="1548000" cy="1548000"/>
          </a:xfrm>
          <a:prstGeom prst="rect">
            <a:avLst/>
          </a:prstGeom>
          <a:ln w="28575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9D7A63D9-30FF-4E3F-B16F-7AE0341CCC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95439" y="1841500"/>
            <a:ext cx="4881114" cy="3388107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7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con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91EE-A7E1-4D26-8800-AD06542FF1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5887" y="1028661"/>
            <a:ext cx="4881114" cy="715581"/>
          </a:xfrm>
        </p:spPr>
        <p:txBody>
          <a:bodyPr anchor="b">
            <a:spAutoFit/>
          </a:bodyPr>
          <a:lstStyle>
            <a:lvl1pPr>
              <a:defRPr/>
            </a:lvl1pPr>
          </a:lstStyle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626E0-62E8-4301-B0FB-B2D581970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Document Title</a:t>
            </a:r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F5B69-FE88-42F2-A35D-37660BB9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1147C-6113-4F81-AE53-4EC94A070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128522" cy="685799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A99D4C-DD47-4FC6-851D-75599F0D35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08362" y="1234512"/>
            <a:ext cx="2335838" cy="234488"/>
          </a:xfrm>
          <a:noFill/>
          <a:ln w="19050">
            <a:noFill/>
          </a:ln>
          <a:effectLst/>
        </p:spPr>
        <p:txBody>
          <a:bodyPr wrap="square" bIns="46800" anchor="t">
            <a:spAutoFit/>
          </a:bodyPr>
          <a:lstStyle>
            <a:lvl1pPr marL="0" indent="0" algn="l">
              <a:lnSpc>
                <a:spcPts val="1100"/>
              </a:lnSpc>
              <a:buNone/>
              <a:defRPr sz="1135" b="1"/>
            </a:lvl1pPr>
          </a:lstStyle>
          <a:p>
            <a:pPr lvl="0"/>
            <a:r>
              <a:rPr lang="en-US" dirty="0"/>
              <a:t>Heading</a:t>
            </a:r>
            <a:endParaRPr lang="en-NZ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45F3D05-0A86-41B0-A085-664C01132A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08362" y="1459475"/>
            <a:ext cx="2335838" cy="233397"/>
          </a:xfrm>
        </p:spPr>
        <p:txBody>
          <a:bodyPr wrap="square">
            <a:spAutoFit/>
          </a:bodyPr>
          <a:lstStyle>
            <a:lvl1pPr marL="0" indent="0" algn="l">
              <a:lnSpc>
                <a:spcPts val="1100"/>
              </a:lnSpc>
              <a:spcBef>
                <a:spcPts val="600"/>
              </a:spcBef>
              <a:buNone/>
              <a:defRPr lang="en-US" sz="113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00DE2A4-74C1-4618-8886-0FCF84AC3ED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27735" y="1184134"/>
            <a:ext cx="860775" cy="860775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237CE2CE-0224-4396-A6F0-7EC9C96731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08362" y="2522038"/>
            <a:ext cx="2335838" cy="234488"/>
          </a:xfrm>
          <a:noFill/>
          <a:ln w="19050">
            <a:noFill/>
          </a:ln>
          <a:effectLst/>
        </p:spPr>
        <p:txBody>
          <a:bodyPr wrap="square" bIns="46800" anchor="t">
            <a:spAutoFit/>
          </a:bodyPr>
          <a:lstStyle>
            <a:lvl1pPr marL="0" indent="0" algn="l">
              <a:lnSpc>
                <a:spcPts val="1100"/>
              </a:lnSpc>
              <a:buNone/>
              <a:defRPr sz="1135" b="1"/>
            </a:lvl1pPr>
          </a:lstStyle>
          <a:p>
            <a:pPr lvl="0"/>
            <a:r>
              <a:rPr lang="en-US" dirty="0"/>
              <a:t>Heading</a:t>
            </a:r>
            <a:endParaRPr lang="en-NZ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C4608BB-F071-42A7-9B9A-727142ED59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08362" y="2747001"/>
            <a:ext cx="2335838" cy="233397"/>
          </a:xfrm>
        </p:spPr>
        <p:txBody>
          <a:bodyPr wrap="square">
            <a:spAutoFit/>
          </a:bodyPr>
          <a:lstStyle>
            <a:lvl1pPr marL="0" indent="0" algn="l">
              <a:lnSpc>
                <a:spcPts val="1100"/>
              </a:lnSpc>
              <a:spcBef>
                <a:spcPts val="600"/>
              </a:spcBef>
              <a:buNone/>
              <a:defRPr lang="en-US" sz="113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AE169237-A9A3-4606-A7FB-53D6F07E68D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427735" y="2471660"/>
            <a:ext cx="860775" cy="860775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81D22222-0F20-46C0-A59C-A389F1AD28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08362" y="3784317"/>
            <a:ext cx="2335838" cy="234488"/>
          </a:xfrm>
          <a:noFill/>
          <a:ln w="19050">
            <a:noFill/>
          </a:ln>
          <a:effectLst/>
        </p:spPr>
        <p:txBody>
          <a:bodyPr wrap="square" bIns="46800" anchor="t">
            <a:spAutoFit/>
          </a:bodyPr>
          <a:lstStyle>
            <a:lvl1pPr marL="0" indent="0" algn="l">
              <a:lnSpc>
                <a:spcPts val="1100"/>
              </a:lnSpc>
              <a:buNone/>
              <a:defRPr sz="1135" b="1"/>
            </a:lvl1pPr>
          </a:lstStyle>
          <a:p>
            <a:pPr lvl="0"/>
            <a:r>
              <a:rPr lang="en-US" dirty="0"/>
              <a:t>Heading</a:t>
            </a:r>
            <a:endParaRPr lang="en-NZ" dirty="0"/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308F7E9E-9242-4E8F-A070-CC7060AC26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8362" y="4009280"/>
            <a:ext cx="2335838" cy="233397"/>
          </a:xfrm>
        </p:spPr>
        <p:txBody>
          <a:bodyPr wrap="square">
            <a:spAutoFit/>
          </a:bodyPr>
          <a:lstStyle>
            <a:lvl1pPr marL="0" indent="0" algn="l">
              <a:lnSpc>
                <a:spcPts val="1100"/>
              </a:lnSpc>
              <a:spcBef>
                <a:spcPts val="600"/>
              </a:spcBef>
              <a:buNone/>
              <a:defRPr lang="en-US" sz="113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D1C48C1B-A69E-424F-B1A3-51FE5428A77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27735" y="3733939"/>
            <a:ext cx="860775" cy="860775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301EAC6-A886-4387-8EF3-BCE8B429CFF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08362" y="5071843"/>
            <a:ext cx="2335838" cy="234488"/>
          </a:xfrm>
          <a:noFill/>
          <a:ln w="19050">
            <a:noFill/>
          </a:ln>
          <a:effectLst/>
        </p:spPr>
        <p:txBody>
          <a:bodyPr wrap="square" bIns="46800" anchor="t">
            <a:spAutoFit/>
          </a:bodyPr>
          <a:lstStyle>
            <a:lvl1pPr marL="0" indent="0" algn="l">
              <a:lnSpc>
                <a:spcPts val="1100"/>
              </a:lnSpc>
              <a:buNone/>
              <a:defRPr sz="1135" b="1"/>
            </a:lvl1pPr>
          </a:lstStyle>
          <a:p>
            <a:pPr lvl="0"/>
            <a:r>
              <a:rPr lang="en-US" dirty="0"/>
              <a:t>Heading</a:t>
            </a:r>
            <a:endParaRPr lang="en-NZ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1256A172-ADFF-4D57-AC43-2B2312B792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8362" y="5296806"/>
            <a:ext cx="2335838" cy="233397"/>
          </a:xfrm>
        </p:spPr>
        <p:txBody>
          <a:bodyPr wrap="square">
            <a:spAutoFit/>
          </a:bodyPr>
          <a:lstStyle>
            <a:lvl1pPr marL="0" indent="0" algn="l">
              <a:lnSpc>
                <a:spcPts val="1100"/>
              </a:lnSpc>
              <a:spcBef>
                <a:spcPts val="600"/>
              </a:spcBef>
              <a:buNone/>
              <a:defRPr lang="en-US" sz="1135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>
              <a:buFont typeface="Arial" panose="020B0604020202020204" pitchFamily="34" charset="0"/>
              <a:buChar char="•"/>
              <a:defRPr/>
            </a:lvl2pPr>
            <a:lvl3pPr marL="541338" indent="-274638" algn="ctr">
              <a:lnSpc>
                <a:spcPts val="1100"/>
              </a:lnSpc>
              <a:spcBef>
                <a:spcPts val="0"/>
              </a:spcBef>
              <a:buClr>
                <a:schemeClr val="accent1"/>
              </a:buClr>
              <a:buFont typeface="Segoe UI" panose="020B0502040204020203" pitchFamily="34" charset="0"/>
              <a:buChar char="◦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Picture Placeholder 16">
            <a:extLst>
              <a:ext uri="{FF2B5EF4-FFF2-40B4-BE49-F238E27FC236}">
                <a16:creationId xmlns:a16="http://schemas.microsoft.com/office/drawing/2014/main" id="{618F07F1-3CF3-49D1-93BF-3EC5BF43F8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27735" y="5021465"/>
            <a:ext cx="860775" cy="860775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80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55E06361-CF19-4875-9783-B12D909410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95439" y="1841500"/>
            <a:ext cx="4881114" cy="3388107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68288" indent="-268288">
              <a:buFont typeface="Arial" panose="020B0604020202020204" pitchFamily="34" charset="0"/>
              <a:buChar char="•"/>
              <a:defRPr/>
            </a:lvl2pPr>
            <a:lvl3pPr marL="542925" indent="-276225">
              <a:buClr>
                <a:schemeClr val="accent1"/>
              </a:buClr>
              <a:buFont typeface="Segoe UI" panose="020B0502040204020203" pitchFamily="34" charset="0"/>
              <a:buChar char="◦"/>
              <a:defRPr/>
            </a:lvl3pPr>
            <a:lvl4pPr marL="809625" indent="-266700">
              <a:buClr>
                <a:schemeClr val="accent1"/>
              </a:buClr>
              <a:buFont typeface="Segoe UI" panose="020B0502040204020203" pitchFamily="34" charset="0"/>
              <a:buChar char="▪"/>
              <a:defRPr/>
            </a:lvl4pPr>
            <a:lvl5pPr marL="1076325" indent="-266700">
              <a:buFont typeface="Segoe UI" panose="020B0502040204020203" pitchFamily="34" charset="0"/>
              <a:buChar char="▫"/>
              <a:defRPr/>
            </a:lvl5pPr>
          </a:lstStyle>
          <a:p>
            <a:pPr lvl="0"/>
            <a:r>
              <a:rPr lang="en-US" dirty="0"/>
              <a:t>Highlight text and press tab to cycle through styles. Press shift + tab to revert.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51C0E7-7B34-4041-A159-D4F289202E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265" y="6184105"/>
            <a:ext cx="339928" cy="3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9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0C48F-ECE4-42B6-8DE8-27CF3A33F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886" y="1069674"/>
            <a:ext cx="9757913" cy="655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heading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ACAF7-23B6-4F98-AF2A-46534597B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886" y="1868911"/>
            <a:ext cx="97579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1876-732C-4189-8701-BFE05CFCB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5886" y="6266951"/>
            <a:ext cx="27432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9F53327-8128-47E7-9947-5431A9CD1B4E}" type="datetime1">
              <a:rPr lang="en-NZ" smtClean="0"/>
              <a:t>20/07/2021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82220-A9AC-4B70-8F55-066C5291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3248" y="6266951"/>
            <a:ext cx="41148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>
                <a:solidFill>
                  <a:schemeClr val="tx2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NZ"/>
              <a:t>Document Title</a:t>
            </a:r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2C22A-1879-4842-8375-169B1B4EC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3955" y="270264"/>
            <a:ext cx="2743200" cy="21544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8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26C9885-BE7B-4D25-AC72-0775971022CC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342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9" r:id="rId12"/>
    <p:sldLayoutId id="2147483660" r:id="rId13"/>
    <p:sldLayoutId id="2147483661" r:id="rId14"/>
    <p:sldLayoutId id="2147483662" r:id="rId15"/>
    <p:sldLayoutId id="2147483649" r:id="rId16"/>
    <p:sldLayoutId id="2147483650" r:id="rId17"/>
    <p:sldLayoutId id="2147483651" r:id="rId18"/>
    <p:sldLayoutId id="2147483652" r:id="rId19"/>
    <p:sldLayoutId id="2147483668" r:id="rId20"/>
    <p:sldLayoutId id="2147483669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accent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66700" indent="-266700" algn="l" defTabSz="914400" rtl="0" eaLnBrk="1" latinLnBrk="0" hangingPunct="1">
        <a:lnSpc>
          <a:spcPts val="2650"/>
        </a:lnSpc>
        <a:spcBef>
          <a:spcPts val="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8288" algn="l" defTabSz="914400" rtl="0" eaLnBrk="1" latinLnBrk="0" hangingPunct="1">
        <a:lnSpc>
          <a:spcPts val="2650"/>
        </a:lnSpc>
        <a:spcBef>
          <a:spcPts val="500"/>
        </a:spcBef>
        <a:spcAft>
          <a:spcPts val="1200"/>
        </a:spcAft>
        <a:buClr>
          <a:schemeClr val="accent1"/>
        </a:buClr>
        <a:buFont typeface="Segoe UI" panose="020B0502040204020203" pitchFamily="34" charset="0"/>
        <a:buChar char="◦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5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5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5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BD2A61-9A18-448A-9D80-3C6DCEAD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54" y="464661"/>
            <a:ext cx="10853468" cy="5632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/>
              <a:t>Insert page heading here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F0C2D-4F61-4992-BD86-826257383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332" y="1696227"/>
            <a:ext cx="108534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A6714-6971-4403-A930-9B16AA120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39154" y="6245494"/>
            <a:ext cx="13834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accent3"/>
                </a:solidFill>
              </a:defRPr>
            </a:lvl1pPr>
          </a:lstStyle>
          <a:p>
            <a:fld id="{00B21FA9-ED37-4EFC-98FE-D64AC7460CC2}" type="datetime1">
              <a:rPr lang="en-NZ" smtClean="0"/>
              <a:t>20/07/2021</a:t>
            </a:fld>
            <a:endParaRPr lang="en-N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BF3EC-C1B8-4FFB-8BCF-F3C1F0DA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1011" y="6245494"/>
            <a:ext cx="1963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0">
                <a:solidFill>
                  <a:schemeClr val="accent3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21755-E421-44D6-821F-94C0AF3F4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5613" y="6246812"/>
            <a:ext cx="1100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0" b="1">
                <a:solidFill>
                  <a:schemeClr val="accent3"/>
                </a:solidFill>
              </a:defRPr>
            </a:lvl1pPr>
          </a:lstStyle>
          <a:p>
            <a:fld id="{83B48284-6CB9-438F-914B-FAC08A107B8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323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spc="-1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3B0F-62D0-4272-A9DF-1FB54BA37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53" y="2246263"/>
            <a:ext cx="7362459" cy="2419124"/>
          </a:xfrm>
        </p:spPr>
        <p:txBody>
          <a:bodyPr/>
          <a:lstStyle/>
          <a:p>
            <a:r>
              <a:rPr lang="en-US" dirty="0"/>
              <a:t>The Financial Markets (Conduct of Institutions) Amendment Bill</a:t>
            </a: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47A5B-8E56-437D-B861-2448069A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48284-6CB9-438F-914B-FAC08A107B8A}" type="slidenum">
              <a:rPr kumimoji="0" lang="en-NZ" sz="6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6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6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3648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16AE-11DB-4F0E-9636-C23A823A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54" y="464661"/>
            <a:ext cx="10853468" cy="103412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NZ" dirty="0" err="1"/>
              <a:t>CoFI</a:t>
            </a:r>
            <a:r>
              <a:rPr lang="en-US" dirty="0"/>
              <a:t> Bill</a:t>
            </a:r>
            <a:br>
              <a:rPr lang="en-US" dirty="0"/>
            </a:b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9DA94-DC41-4761-BACE-E0D80511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609" y="6190714"/>
            <a:ext cx="110013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48284-6CB9-438F-914B-FAC08A107B8A}" type="slidenum">
              <a:rPr kumimoji="0" lang="en-NZ" sz="650" b="1" i="0" u="none" strike="noStrike" kern="1200" cap="none" spc="0" normalizeH="0" baseline="0" noProof="0" smtClean="0">
                <a:ln>
                  <a:noFill/>
                </a:ln>
                <a:solidFill>
                  <a:srgbClr val="009E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Z" sz="650" b="1" i="0" u="none" strike="noStrike" kern="1200" cap="none" spc="0" normalizeH="0" baseline="0" noProof="0" dirty="0">
              <a:ln>
                <a:noFill/>
              </a:ln>
              <a:solidFill>
                <a:srgbClr val="009E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423217-B14D-408F-9499-1E7C0798F1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5183" y="2787143"/>
            <a:ext cx="4886325" cy="4334520"/>
          </a:xfrm>
        </p:spPr>
        <p:txBody>
          <a:bodyPr/>
          <a:lstStyle/>
          <a:p>
            <a:r>
              <a:rPr lang="en-US" dirty="0"/>
              <a:t>Registered banks</a:t>
            </a:r>
          </a:p>
          <a:p>
            <a:r>
              <a:rPr lang="en-US" dirty="0" smtClean="0"/>
              <a:t>Licensed </a:t>
            </a:r>
            <a:r>
              <a:rPr lang="en-US" dirty="0"/>
              <a:t>insurers</a:t>
            </a:r>
          </a:p>
          <a:p>
            <a:r>
              <a:rPr lang="en-US" dirty="0" smtClean="0"/>
              <a:t>Licensed </a:t>
            </a:r>
            <a:r>
              <a:rPr lang="en-US" dirty="0"/>
              <a:t>NBDTs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Obligations</a:t>
            </a:r>
          </a:p>
          <a:p>
            <a:r>
              <a:rPr lang="en-US" dirty="0"/>
              <a:t>Fair conduct programme</a:t>
            </a:r>
          </a:p>
          <a:p>
            <a:r>
              <a:rPr lang="en-US" dirty="0"/>
              <a:t>Incentive regulations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NZ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55A0FC-C6A6-43B5-9495-6ADBE58FD2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00490" y="2771186"/>
            <a:ext cx="4886325" cy="3441968"/>
          </a:xfrm>
        </p:spPr>
        <p:txBody>
          <a:bodyPr/>
          <a:lstStyle/>
          <a:p>
            <a:r>
              <a:rPr lang="en-US" dirty="0"/>
              <a:t>Intermediaries</a:t>
            </a:r>
          </a:p>
          <a:p>
            <a:pPr marL="449263" lvl="1" indent="-179388"/>
            <a:r>
              <a:rPr lang="en-US" dirty="0"/>
              <a:t>Sales and distribution</a:t>
            </a:r>
          </a:p>
          <a:p>
            <a:pPr marL="449263" lvl="1" indent="-179388"/>
            <a:r>
              <a:rPr lang="en-NZ" dirty="0"/>
              <a:t>Administrative, advisory or fulfilment </a:t>
            </a:r>
          </a:p>
          <a:p>
            <a:pPr marL="538163" lvl="1" indent="-268288"/>
            <a:endParaRPr lang="en-NZ" b="1" dirty="0"/>
          </a:p>
          <a:p>
            <a:pPr marL="0" lvl="1" indent="0">
              <a:buNone/>
            </a:pPr>
            <a:r>
              <a:rPr lang="en-US" b="1" dirty="0"/>
              <a:t>Obligations</a:t>
            </a:r>
          </a:p>
          <a:p>
            <a:pPr marL="228600" lvl="1">
              <a:buFont typeface="Calibri" panose="020F0502020204030204" pitchFamily="34" charset="0"/>
              <a:buChar char="–"/>
            </a:pPr>
            <a:r>
              <a:rPr lang="en-NZ" dirty="0"/>
              <a:t>Meet expectations set by fair conduct programmes</a:t>
            </a:r>
          </a:p>
          <a:p>
            <a:pPr marL="228600" lvl="1">
              <a:buFont typeface="Calibri" panose="020F0502020204030204" pitchFamily="34" charset="0"/>
              <a:buChar char="–"/>
            </a:pPr>
            <a:r>
              <a:rPr lang="en-NZ" dirty="0"/>
              <a:t>Incentive regulations </a:t>
            </a:r>
            <a:endParaRPr lang="en-US" dirty="0"/>
          </a:p>
          <a:p>
            <a:pPr lvl="1"/>
            <a:endParaRPr lang="en-NZ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10E07942-33CE-4806-871C-E239F8D44537}"/>
              </a:ext>
            </a:extLst>
          </p:cNvPr>
          <p:cNvSpPr txBox="1">
            <a:spLocks/>
          </p:cNvSpPr>
          <p:nvPr/>
        </p:nvSpPr>
        <p:spPr>
          <a:xfrm>
            <a:off x="805183" y="2300025"/>
            <a:ext cx="4886325" cy="38472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–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Financial institutions</a:t>
            </a:r>
            <a:endParaRPr kumimoji="0" lang="en-NZ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83AE870B-9CDA-4C72-807D-A968B6000EEA}"/>
              </a:ext>
            </a:extLst>
          </p:cNvPr>
          <p:cNvSpPr txBox="1">
            <a:spLocks/>
          </p:cNvSpPr>
          <p:nvPr/>
        </p:nvSpPr>
        <p:spPr>
          <a:xfrm>
            <a:off x="6500492" y="2300025"/>
            <a:ext cx="4886325" cy="38472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–"/>
              <a:defRPr sz="19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9E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Intermediaries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0FAE53CE-C01B-47EE-873F-ED368EB836C5}"/>
              </a:ext>
            </a:extLst>
          </p:cNvPr>
          <p:cNvSpPr/>
          <p:nvPr/>
        </p:nvSpPr>
        <p:spPr>
          <a:xfrm>
            <a:off x="573314" y="1198369"/>
            <a:ext cx="10911581" cy="467359"/>
          </a:xfrm>
          <a:prstGeom prst="leftRightArrow">
            <a:avLst>
              <a:gd name="adj1" fmla="val 100000"/>
              <a:gd name="adj2" fmla="val 502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4D6224F-576D-4839-AEFE-AF947D5F022C}"/>
              </a:ext>
            </a:extLst>
          </p:cNvPr>
          <p:cNvSpPr txBox="1">
            <a:spLocks/>
          </p:cNvSpPr>
          <p:nvPr/>
        </p:nvSpPr>
        <p:spPr>
          <a:xfrm>
            <a:off x="707105" y="1244534"/>
            <a:ext cx="3495675" cy="369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NZ" sz="1800" b="1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Direct application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E875B8C-4A9E-45EE-BB8B-6580B67959F8}"/>
              </a:ext>
            </a:extLst>
          </p:cNvPr>
          <p:cNvSpPr txBox="1">
            <a:spLocks/>
          </p:cNvSpPr>
          <p:nvPr/>
        </p:nvSpPr>
        <p:spPr>
          <a:xfrm>
            <a:off x="7832247" y="1261940"/>
            <a:ext cx="3495675" cy="3693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NZ" sz="1800" b="1" i="0" u="none" strike="noStrike" kern="1200" cap="all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Indirect application</a:t>
            </a:r>
          </a:p>
        </p:txBody>
      </p:sp>
    </p:spTree>
    <p:extLst>
      <p:ext uri="{BB962C8B-B14F-4D97-AF65-F5344CB8AC3E}">
        <p14:creationId xmlns:p14="http://schemas.microsoft.com/office/powerpoint/2010/main" val="175150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A7D7-0021-4EC0-BD9D-302279CC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Fair Conduct Programme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69D14-2688-4C7B-9858-E45C3BE3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48284-6CB9-438F-914B-FAC08A107B8A}" type="slidenum">
              <a:rPr kumimoji="0" lang="en-NZ" sz="650" b="1" i="0" u="none" strike="noStrike" kern="1200" cap="none" spc="0" normalizeH="0" baseline="0" noProof="0" smtClean="0">
                <a:ln>
                  <a:noFill/>
                </a:ln>
                <a:solidFill>
                  <a:srgbClr val="009E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650" b="1" i="0" u="none" strike="noStrike" kern="1200" cap="none" spc="0" normalizeH="0" baseline="0" noProof="0" dirty="0">
              <a:ln>
                <a:noFill/>
              </a:ln>
              <a:solidFill>
                <a:srgbClr val="009E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95ECC32-731C-4F92-A3FF-40A3D83B918F}"/>
              </a:ext>
            </a:extLst>
          </p:cNvPr>
          <p:cNvGraphicFramePr>
            <a:graphicFrameLocks noGrp="1"/>
          </p:cNvGraphicFramePr>
          <p:nvPr>
            <p:ph type="tbl" sz="quarter" idx="13"/>
          </p:nvPr>
        </p:nvGraphicFramePr>
        <p:xfrm>
          <a:off x="576262" y="1689431"/>
          <a:ext cx="7032450" cy="3979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2450">
                  <a:extLst>
                    <a:ext uri="{9D8B030D-6E8A-4147-A177-3AD203B41FA5}">
                      <a16:colId xmlns:a16="http://schemas.microsoft.com/office/drawing/2014/main" val="3945524868"/>
                    </a:ext>
                  </a:extLst>
                </a:gridCol>
              </a:tblGrid>
              <a:tr h="416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400" dirty="0"/>
                        <a:t>Policies, processes, systems and controls for:</a:t>
                      </a:r>
                      <a:endParaRPr lang="en-US" sz="1400" b="1" i="0" u="none" strike="noStrike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2000" marR="16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63221"/>
                  </a:ext>
                </a:extLst>
              </a:tr>
              <a:tr h="416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spc="1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Governance and management of conduct risks and issues</a:t>
                      </a:r>
                    </a:p>
                  </a:txBody>
                  <a:tcPr marL="162000" marR="16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655826"/>
                  </a:ext>
                </a:extLst>
              </a:tr>
              <a:tr h="416502">
                <a:tc>
                  <a:txBody>
                    <a:bodyPr/>
                    <a:lstStyle/>
                    <a:p>
                      <a:r>
                        <a:rPr lang="en-NZ" sz="1400" spc="10" baseline="0" dirty="0">
                          <a:solidFill>
                            <a:schemeClr val="tx1"/>
                          </a:solidFill>
                        </a:rPr>
                        <a:t>Designing and managing services and products</a:t>
                      </a:r>
                    </a:p>
                  </a:txBody>
                  <a:tcPr marL="162000" marR="16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811916"/>
                  </a:ext>
                </a:extLst>
              </a:tr>
              <a:tr h="455002">
                <a:tc>
                  <a:txBody>
                    <a:bodyPr/>
                    <a:lstStyle/>
                    <a:p>
                      <a:r>
                        <a:rPr lang="en-NZ" sz="1400" spc="10" baseline="0" dirty="0">
                          <a:solidFill>
                            <a:schemeClr val="tx1"/>
                          </a:solidFill>
                        </a:rPr>
                        <a:t>Controlling employees involved in providing services and products</a:t>
                      </a:r>
                    </a:p>
                  </a:txBody>
                  <a:tcPr marL="162000" marR="16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640208"/>
                  </a:ext>
                </a:extLst>
              </a:tr>
              <a:tr h="455002">
                <a:tc>
                  <a:txBody>
                    <a:bodyPr/>
                    <a:lstStyle/>
                    <a:p>
                      <a:r>
                        <a:rPr lang="en-NZ" sz="1400" spc="10" baseline="0" dirty="0">
                          <a:solidFill>
                            <a:schemeClr val="tx1"/>
                          </a:solidFill>
                        </a:rPr>
                        <a:t>Monitoring and managing intermediaries involved in providing services and products</a:t>
                      </a:r>
                    </a:p>
                  </a:txBody>
                  <a:tcPr marL="162000" marR="16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93990"/>
                  </a:ext>
                </a:extLst>
              </a:tr>
              <a:tr h="455002">
                <a:tc>
                  <a:txBody>
                    <a:bodyPr/>
                    <a:lstStyle/>
                    <a:p>
                      <a:r>
                        <a:rPr lang="en-NZ" sz="1400" spc="10" baseline="0" dirty="0">
                          <a:solidFill>
                            <a:schemeClr val="tx1"/>
                          </a:solidFill>
                        </a:rPr>
                        <a:t>Training of employees and intermediaries</a:t>
                      </a:r>
                    </a:p>
                  </a:txBody>
                  <a:tcPr marL="162000" marR="16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202319"/>
                  </a:ext>
                </a:extLst>
              </a:tr>
              <a:tr h="455002">
                <a:tc>
                  <a:txBody>
                    <a:bodyPr/>
                    <a:lstStyle/>
                    <a:p>
                      <a:r>
                        <a:rPr lang="en-NZ" sz="1400" spc="10" baseline="0" dirty="0">
                          <a:solidFill>
                            <a:schemeClr val="tx1"/>
                          </a:solidFill>
                        </a:rPr>
                        <a:t>Identifying and remediating conduct risks and issues</a:t>
                      </a:r>
                    </a:p>
                  </a:txBody>
                  <a:tcPr marL="162000" marR="16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1259"/>
                  </a:ext>
                </a:extLst>
              </a:tr>
              <a:tr h="455002">
                <a:tc>
                  <a:txBody>
                    <a:bodyPr/>
                    <a:lstStyle/>
                    <a:p>
                      <a:r>
                        <a:rPr lang="en-NZ" sz="1400" spc="10" baseline="0" dirty="0">
                          <a:solidFill>
                            <a:schemeClr val="tx1"/>
                          </a:solidFill>
                        </a:rPr>
                        <a:t>Designing and managing incentives</a:t>
                      </a:r>
                    </a:p>
                  </a:txBody>
                  <a:tcPr marL="162000" marR="16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925007"/>
                  </a:ext>
                </a:extLst>
              </a:tr>
              <a:tr h="455002">
                <a:tc>
                  <a:txBody>
                    <a:bodyPr/>
                    <a:lstStyle/>
                    <a:p>
                      <a:r>
                        <a:rPr lang="en-NZ" sz="1400" spc="10" baseline="0" dirty="0">
                          <a:solidFill>
                            <a:schemeClr val="tx1"/>
                          </a:solidFill>
                        </a:rPr>
                        <a:t>Communicating with customers</a:t>
                      </a:r>
                    </a:p>
                  </a:txBody>
                  <a:tcPr marL="162000" marR="16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4317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AB85E5F-CC30-466F-BC62-B9AC9EFCB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221" y="3292271"/>
            <a:ext cx="1917347" cy="107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6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DE5285-BBEF-48D5-AFD3-CB198DEF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54" y="464661"/>
            <a:ext cx="5278646" cy="563231"/>
          </a:xfrm>
        </p:spPr>
        <p:txBody>
          <a:bodyPr/>
          <a:lstStyle/>
          <a:p>
            <a:r>
              <a:rPr lang="en-NZ" dirty="0"/>
              <a:t>Regulatory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531F1-5A32-4F15-8660-CB9AC3CBD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613" y="6246812"/>
            <a:ext cx="110013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48284-6CB9-438F-914B-FAC08A107B8A}" type="slidenum">
              <a:rPr kumimoji="0" lang="en-NZ" sz="650" b="1" i="0" u="none" strike="noStrike" kern="1200" cap="none" spc="0" normalizeH="0" baseline="0" noProof="0" smtClean="0">
                <a:ln>
                  <a:noFill/>
                </a:ln>
                <a:solidFill>
                  <a:srgbClr val="009E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650" b="1" i="0" u="none" strike="noStrike" kern="1200" cap="none" spc="0" normalizeH="0" baseline="0" noProof="0" dirty="0">
              <a:ln>
                <a:noFill/>
              </a:ln>
              <a:solidFill>
                <a:srgbClr val="009E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EF9E2-2C7A-42E9-BF46-F51983E652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63" y="2120949"/>
            <a:ext cx="5278437" cy="2616101"/>
          </a:xfrm>
        </p:spPr>
        <p:txBody>
          <a:bodyPr/>
          <a:lstStyle/>
          <a:p>
            <a:pPr lvl="1"/>
            <a:r>
              <a:rPr lang="en-NZ" sz="2000" dirty="0"/>
              <a:t>Two way engagement</a:t>
            </a:r>
          </a:p>
          <a:p>
            <a:pPr lvl="1"/>
            <a:r>
              <a:rPr lang="en-NZ" sz="2000" dirty="0"/>
              <a:t>Guidance to reduce unnecessary effort</a:t>
            </a:r>
          </a:p>
          <a:p>
            <a:pPr lvl="1"/>
            <a:r>
              <a:rPr lang="en-NZ" sz="2000" dirty="0"/>
              <a:t>Mindset shift: compliance to conduct led</a:t>
            </a:r>
          </a:p>
          <a:p>
            <a:pPr lvl="1"/>
            <a:r>
              <a:rPr lang="en-NZ" sz="2000" dirty="0"/>
              <a:t>Principles and outcomes based – measuring impact </a:t>
            </a:r>
          </a:p>
          <a:p>
            <a:pPr lvl="1"/>
            <a:r>
              <a:rPr lang="en-NZ" sz="2000" dirty="0"/>
              <a:t>Continual journey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FED14D-31C2-451A-B025-57C453C6A3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454" y="1520495"/>
            <a:ext cx="5278647" cy="400110"/>
          </a:xfrm>
        </p:spPr>
        <p:txBody>
          <a:bodyPr/>
          <a:lstStyle/>
          <a:p>
            <a:r>
              <a:rPr lang="mi-NZ" sz="2000" dirty="0"/>
              <a:t>Key areas of focus</a:t>
            </a:r>
            <a:endParaRPr lang="en-NZ" sz="2000" dirty="0"/>
          </a:p>
        </p:txBody>
      </p:sp>
      <p:pic>
        <p:nvPicPr>
          <p:cNvPr id="7" name="Picture Placeholder 10" descr="Icon&#10;&#10;Description automatically generated">
            <a:extLst>
              <a:ext uri="{FF2B5EF4-FFF2-40B4-BE49-F238E27FC236}">
                <a16:creationId xmlns:a16="http://schemas.microsoft.com/office/drawing/2014/main" id="{7CC9CDB2-4858-450F-9B69-E7419B400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84" t="-11051" r="-29347" b="-16452"/>
          <a:stretch/>
        </p:blipFill>
        <p:spPr>
          <a:xfrm>
            <a:off x="2156587" y="5057612"/>
            <a:ext cx="1590675" cy="989013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F7828C0A-B5C1-42AA-9E03-0B19F0AD471F}"/>
              </a:ext>
            </a:extLst>
          </p:cNvPr>
          <p:cNvSpPr txBox="1">
            <a:spLocks/>
          </p:cNvSpPr>
          <p:nvPr/>
        </p:nvSpPr>
        <p:spPr>
          <a:xfrm>
            <a:off x="6679311" y="464660"/>
            <a:ext cx="5278646" cy="5632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 spc="-1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AB79FA7-C044-4F02-B181-F75C8BD2E80C}"/>
              </a:ext>
            </a:extLst>
          </p:cNvPr>
          <p:cNvSpPr txBox="1">
            <a:spLocks/>
          </p:cNvSpPr>
          <p:nvPr/>
        </p:nvSpPr>
        <p:spPr>
          <a:xfrm>
            <a:off x="6173024" y="2142187"/>
            <a:ext cx="5278437" cy="33547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667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NZ" sz="2000" dirty="0"/>
              <a:t>Flexibility and scalability for different financial institutions </a:t>
            </a:r>
          </a:p>
          <a:p>
            <a:pPr lvl="1"/>
            <a:r>
              <a:rPr lang="en-NZ" sz="2000" dirty="0"/>
              <a:t>Proportionality based on sector risk involved </a:t>
            </a:r>
          </a:p>
          <a:p>
            <a:pPr lvl="1"/>
            <a:r>
              <a:rPr lang="en-NZ" sz="2000" dirty="0"/>
              <a:t>Initial focus on education and supporting the sector </a:t>
            </a:r>
          </a:p>
          <a:p>
            <a:pPr lvl="1"/>
            <a:r>
              <a:rPr lang="en-NZ" sz="2000" dirty="0"/>
              <a:t>Reflective of a principles based approach </a:t>
            </a:r>
          </a:p>
          <a:p>
            <a:pPr lvl="1"/>
            <a:endParaRPr lang="en-NZ" sz="2000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5606BD7-5DD9-4D4C-90C1-5069AF3EEF5E}"/>
              </a:ext>
            </a:extLst>
          </p:cNvPr>
          <p:cNvSpPr txBox="1">
            <a:spLocks/>
          </p:cNvSpPr>
          <p:nvPr/>
        </p:nvSpPr>
        <p:spPr>
          <a:xfrm>
            <a:off x="6172814" y="1520495"/>
            <a:ext cx="5278647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None/>
              <a:defRPr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000" dirty="0"/>
              <a:t>Proportionality</a:t>
            </a:r>
          </a:p>
        </p:txBody>
      </p:sp>
    </p:spTree>
    <p:extLst>
      <p:ext uri="{BB962C8B-B14F-4D97-AF65-F5344CB8AC3E}">
        <p14:creationId xmlns:p14="http://schemas.microsoft.com/office/powerpoint/2010/main" val="346278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5D6E2-A150-4964-889A-E23A826E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613" y="6246812"/>
            <a:ext cx="110013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48284-6CB9-438F-914B-FAC08A107B8A}" type="slidenum">
              <a:rPr kumimoji="0" lang="en-NZ" sz="650" b="1" i="0" u="none" strike="noStrike" kern="1200" cap="none" spc="0" normalizeH="0" baseline="0" noProof="0" smtClean="0">
                <a:ln>
                  <a:noFill/>
                </a:ln>
                <a:solidFill>
                  <a:srgbClr val="009E4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NZ" sz="650" b="1" i="0" u="none" strike="noStrike" kern="1200" cap="none" spc="0" normalizeH="0" baseline="0" noProof="0" dirty="0">
              <a:ln>
                <a:noFill/>
              </a:ln>
              <a:solidFill>
                <a:srgbClr val="009E4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82C9D3-359C-4466-9279-19F8F043EB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7668" y="2506683"/>
            <a:ext cx="3979364" cy="2031582"/>
          </a:xfrm>
        </p:spPr>
        <p:txBody>
          <a:bodyPr/>
          <a:lstStyle/>
          <a:p>
            <a:pPr lvl="1"/>
            <a:r>
              <a:rPr lang="en-NZ" dirty="0"/>
              <a:t>Regulatory coordination </a:t>
            </a:r>
          </a:p>
          <a:p>
            <a:pPr lvl="1"/>
            <a:r>
              <a:rPr lang="en-NZ" dirty="0"/>
              <a:t>Remit overlap</a:t>
            </a:r>
          </a:p>
          <a:p>
            <a:pPr lvl="2"/>
            <a:r>
              <a:rPr lang="en-NZ" dirty="0"/>
              <a:t>COFI</a:t>
            </a:r>
          </a:p>
          <a:p>
            <a:pPr lvl="2"/>
            <a:r>
              <a:rPr lang="en-NZ" dirty="0"/>
              <a:t>FSLAA</a:t>
            </a:r>
          </a:p>
          <a:p>
            <a:pPr lvl="2"/>
            <a:r>
              <a:rPr lang="en-NZ" dirty="0"/>
              <a:t>CCCFA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CEB993-5349-495E-9F54-6BF06DFE5F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27668" y="2126128"/>
            <a:ext cx="3979364" cy="369332"/>
          </a:xfrm>
        </p:spPr>
        <p:txBody>
          <a:bodyPr/>
          <a:lstStyle/>
          <a:p>
            <a:r>
              <a:rPr lang="en-NZ" dirty="0"/>
              <a:t>Our partners in government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9065C-CB3C-4E56-82BA-EB65E1696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631" y="2845350"/>
            <a:ext cx="3219450" cy="143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2DE363-7545-44E3-B5B2-2613FB658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60" y="1663257"/>
            <a:ext cx="3648075" cy="10001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B45601-5077-42DA-871A-84077B519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60" y="4255058"/>
            <a:ext cx="2947534" cy="1357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24" y="4209412"/>
            <a:ext cx="3913014" cy="1448899"/>
          </a:xfrm>
          <a:prstGeom prst="rect">
            <a:avLst/>
          </a:prstGeom>
        </p:spPr>
      </p:pic>
      <p:pic>
        <p:nvPicPr>
          <p:cNvPr id="1026" name="Picture 2" descr="New Zealand Treasury (@nztreasury) | Twitt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10258" r="16075" b="11397"/>
          <a:stretch/>
        </p:blipFill>
        <p:spPr bwMode="auto">
          <a:xfrm>
            <a:off x="5490371" y="1486477"/>
            <a:ext cx="1619556" cy="18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0" y="373678"/>
            <a:ext cx="6326505" cy="8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598" y="2122483"/>
            <a:ext cx="9000000" cy="964367"/>
          </a:xfrm>
        </p:spPr>
        <p:txBody>
          <a:bodyPr/>
          <a:lstStyle/>
          <a:p>
            <a:r>
              <a:rPr lang="en-NZ" dirty="0"/>
              <a:t>Laying the foundations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2598" y="4479336"/>
            <a:ext cx="9000000" cy="1246495"/>
          </a:xfrm>
        </p:spPr>
        <p:txBody>
          <a:bodyPr/>
          <a:lstStyle/>
          <a:p>
            <a:r>
              <a:rPr lang="en-NZ" dirty="0"/>
              <a:t>Simone Robbers</a:t>
            </a:r>
          </a:p>
          <a:p>
            <a:r>
              <a:rPr lang="en-NZ" dirty="0"/>
              <a:t>Assistant Governor/GM Governance, Strategy and Corporate Relations, RBNZ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02598" y="3086850"/>
            <a:ext cx="9000000" cy="124649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ts val="6750"/>
              </a:lnSpc>
              <a:spcBef>
                <a:spcPct val="0"/>
              </a:spcBef>
              <a:buNone/>
              <a:defRPr sz="6250" kern="1200">
                <a:solidFill>
                  <a:schemeClr val="accent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en-NZ" sz="4000" dirty="0"/>
              <a:t>Legislative reform and regulators’ response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110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439" y="377986"/>
            <a:ext cx="9757913" cy="715581"/>
          </a:xfrm>
        </p:spPr>
        <p:txBody>
          <a:bodyPr/>
          <a:lstStyle/>
          <a:p>
            <a:r>
              <a:rPr lang="en-NZ" dirty="0"/>
              <a:t>Background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7</a:t>
            </a:fld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595439" y="1276405"/>
            <a:ext cx="9843892" cy="4850046"/>
          </a:xfrm>
        </p:spPr>
        <p:txBody>
          <a:bodyPr/>
          <a:lstStyle/>
          <a:p>
            <a:pPr marL="342900" indent="-342900">
              <a:lnSpc>
                <a:spcPts val="1900"/>
              </a:lnSpc>
              <a:buFont typeface="Wingdings" panose="05000000000000000000" pitchFamily="2" charset="2"/>
              <a:buChar char="§"/>
            </a:pPr>
            <a:r>
              <a:rPr lang="en-NZ" sz="2000" dirty="0"/>
              <a:t>Nov 2017: new incoming Government announced a review of the RBNZ Act 1989 to create a modern monetary &amp; financial policy framework</a:t>
            </a:r>
          </a:p>
          <a:p>
            <a:pPr marL="611188" lvl="1" indent="-342900">
              <a:lnSpc>
                <a:spcPts val="1900"/>
              </a:lnSpc>
              <a:buFont typeface="Wingdings" panose="05000000000000000000" pitchFamily="2" charset="2"/>
              <a:buChar char="§"/>
            </a:pPr>
            <a:r>
              <a:rPr lang="en-NZ" sz="2000" b="1" dirty="0">
                <a:solidFill>
                  <a:schemeClr val="accent2"/>
                </a:solidFill>
              </a:rPr>
              <a:t>Phase 1: </a:t>
            </a:r>
            <a:r>
              <a:rPr lang="en-NZ" sz="2000" b="1" dirty="0"/>
              <a:t>focus on monetary policy framework – </a:t>
            </a:r>
            <a:r>
              <a:rPr lang="en-NZ" sz="2000" b="1" i="1" dirty="0"/>
              <a:t>completed</a:t>
            </a:r>
          </a:p>
          <a:p>
            <a:pPr marL="1154112" lvl="2" indent="-342900">
              <a:lnSpc>
                <a:spcPts val="1900"/>
              </a:lnSpc>
              <a:spcAft>
                <a:spcPts val="500"/>
              </a:spcAft>
            </a:pPr>
            <a:r>
              <a:rPr lang="en-NZ" sz="1800" dirty="0"/>
              <a:t>Additional objective – ‘maximum sustainable employment’</a:t>
            </a:r>
          </a:p>
          <a:p>
            <a:pPr marL="1154112" lvl="2" indent="-342900">
              <a:lnSpc>
                <a:spcPts val="1900"/>
              </a:lnSpc>
              <a:spcAft>
                <a:spcPts val="500"/>
              </a:spcAft>
            </a:pPr>
            <a:r>
              <a:rPr lang="en-NZ" sz="1800" dirty="0"/>
              <a:t>Shift to a committee-based decision-making process (Monetary Policy Committee)</a:t>
            </a:r>
          </a:p>
          <a:p>
            <a:pPr marL="611188" lvl="1" indent="-342900">
              <a:lnSpc>
                <a:spcPts val="1900"/>
              </a:lnSpc>
              <a:buFont typeface="Wingdings" panose="05000000000000000000" pitchFamily="2" charset="2"/>
              <a:buChar char="§"/>
            </a:pPr>
            <a:r>
              <a:rPr lang="en-NZ" sz="2000" b="1" dirty="0">
                <a:solidFill>
                  <a:schemeClr val="accent2"/>
                </a:solidFill>
              </a:rPr>
              <a:t>Phase 2: </a:t>
            </a:r>
            <a:r>
              <a:rPr lang="en-NZ" sz="2000" b="1" dirty="0"/>
              <a:t>focus on the financial policy aspects of the RBNZ Act – </a:t>
            </a:r>
            <a:r>
              <a:rPr lang="en-NZ" sz="2000" b="1" i="1" dirty="0"/>
              <a:t>ongoing</a:t>
            </a:r>
          </a:p>
          <a:p>
            <a:pPr marL="1154112" lvl="2" indent="-342900">
              <a:lnSpc>
                <a:spcPts val="1900"/>
              </a:lnSpc>
              <a:spcAft>
                <a:spcPts val="600"/>
              </a:spcAft>
            </a:pPr>
            <a:r>
              <a:rPr lang="en-NZ" sz="1800" dirty="0"/>
              <a:t>Three public consultations</a:t>
            </a:r>
          </a:p>
          <a:p>
            <a:pPr marL="1154112" lvl="2" indent="-342900">
              <a:lnSpc>
                <a:spcPts val="1900"/>
              </a:lnSpc>
              <a:spcAft>
                <a:spcPts val="600"/>
              </a:spcAft>
            </a:pPr>
            <a:r>
              <a:rPr lang="en-NZ" sz="1800" dirty="0"/>
              <a:t>Current RBNZ Act ‘split’ into two pieces of legislation – an ‘Institutional Act’, and a new prudential framework for deposit takers and deposit insurance (the Deposit Takers Act or “DTA”)</a:t>
            </a:r>
          </a:p>
          <a:p>
            <a:r>
              <a:rPr lang="en-NZ" sz="2000" b="1" dirty="0">
                <a:solidFill>
                  <a:schemeClr val="accent2"/>
                </a:solidFill>
              </a:rPr>
              <a:t>In addition: </a:t>
            </a:r>
            <a:r>
              <a:rPr lang="en-NZ" sz="2000" b="1" dirty="0"/>
              <a:t>foundational reforms in other areas of the Reserve Bank’s remit:  IPSA, Financial Markets Infrastructure, COFI.</a:t>
            </a:r>
            <a:endParaRPr lang="en-NZ" sz="2000" b="1" i="1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2075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888" y="389869"/>
            <a:ext cx="9757913" cy="715581"/>
          </a:xfrm>
        </p:spPr>
        <p:txBody>
          <a:bodyPr/>
          <a:lstStyle/>
          <a:p>
            <a:r>
              <a:rPr lang="en-NZ" dirty="0"/>
              <a:t>Foundational work underway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Document Title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C9885-BE7B-4D25-AC72-0775971022CC}" type="slidenum">
              <a:rPr lang="en-NZ" smtClean="0"/>
              <a:pPr/>
              <a:t>8</a:t>
            </a:fld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595439" y="1319443"/>
            <a:ext cx="9758362" cy="505523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Reserve Bank Act – Royal </a:t>
            </a:r>
            <a:r>
              <a:rPr lang="en-NZ" dirty="0" smtClean="0"/>
              <a:t>Assent </a:t>
            </a:r>
            <a:r>
              <a:rPr lang="en-NZ" dirty="0"/>
              <a:t>expected later this year. Governance and significant operating model changes.  </a:t>
            </a:r>
            <a:r>
              <a:rPr lang="en-NZ" dirty="0" smtClean="0"/>
              <a:t>Bank-wide </a:t>
            </a:r>
            <a:r>
              <a:rPr lang="en-NZ" dirty="0"/>
              <a:t>implementation project underway.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Modernising our powers and functions </a:t>
            </a:r>
            <a:r>
              <a:rPr lang="en-NZ" dirty="0" smtClean="0"/>
              <a:t>– intensifying </a:t>
            </a:r>
            <a:r>
              <a:rPr lang="en-NZ" dirty="0"/>
              <a:t>Supervision and establishment of a transparent and empowered enforcement function – also well underway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Council of Financial Regulators (</a:t>
            </a:r>
            <a:r>
              <a:rPr lang="en-NZ" dirty="0" smtClean="0"/>
              <a:t>CoFR</a:t>
            </a:r>
            <a:r>
              <a:rPr lang="en-NZ" dirty="0"/>
              <a:t>) – </a:t>
            </a:r>
            <a:r>
              <a:rPr lang="en-NZ" dirty="0" smtClean="0"/>
              <a:t>codified </a:t>
            </a:r>
            <a:r>
              <a:rPr lang="en-NZ" dirty="0"/>
              <a:t>in new Act, new MOU, focus on shared emerging risks </a:t>
            </a:r>
            <a:r>
              <a:rPr lang="en-NZ" dirty="0" smtClean="0"/>
              <a:t>and priorities – </a:t>
            </a:r>
            <a:r>
              <a:rPr lang="en-NZ" dirty="0"/>
              <a:t>Climate </a:t>
            </a:r>
            <a:r>
              <a:rPr lang="en-NZ" dirty="0" smtClean="0"/>
              <a:t>change, </a:t>
            </a:r>
            <a:r>
              <a:rPr lang="en-NZ" dirty="0"/>
              <a:t>Fintech, </a:t>
            </a:r>
            <a:r>
              <a:rPr lang="en-NZ" dirty="0" smtClean="0"/>
              <a:t>conduct, and financial inclusion </a:t>
            </a:r>
            <a:r>
              <a:rPr lang="en-NZ" i="1" dirty="0" smtClean="0"/>
              <a:t>plus</a:t>
            </a:r>
            <a:r>
              <a:rPr lang="en-NZ" dirty="0"/>
              <a:t>: removing regulatory burden and barriers to entry – this will help us shape approach to COFI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/>
              <a:t>COFI and financial system-wide approach </a:t>
            </a:r>
            <a:r>
              <a:rPr lang="en-NZ" dirty="0" smtClean="0"/>
              <a:t>– </a:t>
            </a:r>
            <a:r>
              <a:rPr lang="en-NZ" dirty="0"/>
              <a:t>greater transparency and collaboration on regulatory actions and interventions. </a:t>
            </a:r>
            <a:r>
              <a:rPr lang="en-NZ" dirty="0" smtClean="0"/>
              <a:t>Joint </a:t>
            </a:r>
            <a:r>
              <a:rPr lang="en-NZ" dirty="0"/>
              <a:t>training, shared resources, joint </a:t>
            </a:r>
            <a:r>
              <a:rPr lang="en-NZ" dirty="0" smtClean="0"/>
              <a:t>thematics 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8606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878" y="1864359"/>
            <a:ext cx="9000000" cy="1836400"/>
          </a:xfrm>
        </p:spPr>
        <p:txBody>
          <a:bodyPr/>
          <a:lstStyle/>
          <a:p>
            <a:r>
              <a:rPr lang="en-NZ" dirty="0"/>
              <a:t>Q&amp;A 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94358629"/>
      </p:ext>
    </p:extLst>
  </p:cSld>
  <p:clrMapOvr>
    <a:masterClrMapping/>
  </p:clrMapOvr>
</p:sld>
</file>

<file path=ppt/theme/theme1.xml><?xml version="1.0" encoding="utf-8"?>
<a:theme xmlns:a="http://schemas.openxmlformats.org/drawingml/2006/main" name="RBNZ">
  <a:themeElements>
    <a:clrScheme name="RBNZ">
      <a:dk1>
        <a:sysClr val="windowText" lastClr="000000"/>
      </a:dk1>
      <a:lt1>
        <a:srgbClr val="FFFFFF"/>
      </a:lt1>
      <a:dk2>
        <a:srgbClr val="000000"/>
      </a:dk2>
      <a:lt2>
        <a:srgbClr val="FAFAF6"/>
      </a:lt2>
      <a:accent1>
        <a:srgbClr val="ED1164"/>
      </a:accent1>
      <a:accent2>
        <a:srgbClr val="800E38"/>
      </a:accent2>
      <a:accent3>
        <a:srgbClr val="6B2A7F"/>
      </a:accent3>
      <a:accent4>
        <a:srgbClr val="007EC4"/>
      </a:accent4>
      <a:accent5>
        <a:srgbClr val="1C635C"/>
      </a:accent5>
      <a:accent6>
        <a:srgbClr val="00A499"/>
      </a:accent6>
      <a:hlink>
        <a:srgbClr val="000000"/>
      </a:hlink>
      <a:folHlink>
        <a:srgbClr val="000000"/>
      </a:folHlink>
    </a:clrScheme>
    <a:fontScheme name="Reserve Bank N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.potx" id="{C35D786D-5165-40E2-9DF0-5A4539902C9D}" vid="{4E3F3CB8-EB6E-4B57-B816-3ACDC2CC4117}"/>
    </a:ext>
  </a:extLst>
</a:theme>
</file>

<file path=ppt/theme/theme2.xml><?xml version="1.0" encoding="utf-8"?>
<a:theme xmlns:a="http://schemas.openxmlformats.org/drawingml/2006/main" name="FMA">
  <a:themeElements>
    <a:clrScheme name="FMA - Insight">
      <a:dk1>
        <a:srgbClr val="242424"/>
      </a:dk1>
      <a:lt1>
        <a:srgbClr val="FFFFFF"/>
      </a:lt1>
      <a:dk2>
        <a:srgbClr val="A7A9AC"/>
      </a:dk2>
      <a:lt2>
        <a:srgbClr val="F7F7F7"/>
      </a:lt2>
      <a:accent1>
        <a:srgbClr val="545A5A"/>
      </a:accent1>
      <a:accent2>
        <a:srgbClr val="25857B"/>
      </a:accent2>
      <a:accent3>
        <a:srgbClr val="009E4D"/>
      </a:accent3>
      <a:accent4>
        <a:srgbClr val="85A14A"/>
      </a:accent4>
      <a:accent5>
        <a:srgbClr val="2E3192"/>
      </a:accent5>
      <a:accent6>
        <a:srgbClr val="00AEEF"/>
      </a:accent6>
      <a:hlink>
        <a:srgbClr val="545A5A"/>
      </a:hlink>
      <a:folHlink>
        <a:srgbClr val="545A5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0422 FMA 101 Presentation.pptx" id="{BE0200D3-A136-4EF3-9589-43262279652F}" vid="{E0030F2D-CB0E-4FA7-8545-31CEACE4C18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FFF3454DF55944A09109227EE2CBD4" ma:contentTypeVersion="2" ma:contentTypeDescription="Create a new document." ma:contentTypeScope="" ma:versionID="5a042c013cf04a649884d2e4f2b4b3f2">
  <xsd:schema xmlns:xsd="http://www.w3.org/2001/XMLSchema" xmlns:xs="http://www.w3.org/2001/XMLSchema" xmlns:p="http://schemas.microsoft.com/office/2006/metadata/properties" xmlns:ns2="4ec80a02-1fe7-4a44-a9ee-1ddc4068ebc9" targetNamespace="http://schemas.microsoft.com/office/2006/metadata/properties" ma:root="true" ma:fieldsID="bfd078ec5b186c8931ff59dbff67eca2" ns2:_="">
    <xsd:import namespace="4ec80a02-1fe7-4a44-a9ee-1ddc4068eb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c80a02-1fe7-4a44-a9ee-1ddc4068eb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FBF634-7EB5-42FF-BD45-4A9F0841BEAD}">
  <ds:schemaRefs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4ec80a02-1fe7-4a44-a9ee-1ddc4068ebc9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4EEE9B1-3A91-4EB9-AF9C-BA71D7FF9F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CF88F-F53F-4DB7-B70A-A7A321A932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c80a02-1fe7-4a44-a9ee-1ddc4068e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0</TotalTime>
  <Words>476</Words>
  <Application>Microsoft Office PowerPoint</Application>
  <PresentationFormat>Widescreen</PresentationFormat>
  <Paragraphs>86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Segoe UI</vt:lpstr>
      <vt:lpstr>Segoe UI Black</vt:lpstr>
      <vt:lpstr>Segoe UI Light</vt:lpstr>
      <vt:lpstr>Segoe UI Semibold</vt:lpstr>
      <vt:lpstr>Symbol</vt:lpstr>
      <vt:lpstr>Times New Roman</vt:lpstr>
      <vt:lpstr>Wingdings</vt:lpstr>
      <vt:lpstr>RBNZ</vt:lpstr>
      <vt:lpstr>FMA</vt:lpstr>
      <vt:lpstr>The Financial Markets (Conduct of Institutions) Amendment Bill</vt:lpstr>
      <vt:lpstr>The CoFI Bill </vt:lpstr>
      <vt:lpstr>Fair Conduct Programme</vt:lpstr>
      <vt:lpstr>Regulatory approach</vt:lpstr>
      <vt:lpstr>PowerPoint Presentation</vt:lpstr>
      <vt:lpstr>Laying the foundations</vt:lpstr>
      <vt:lpstr>Background </vt:lpstr>
      <vt:lpstr>Foundational work underway  </vt:lpstr>
      <vt:lpstr>Q&amp;A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2021-06-18T00:31:06Z</dcterms:created>
  <dcterms:modified xsi:type="dcterms:W3CDTF">2021-07-20T03:30:28Z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0x010100FEFFF3454DF55944A09109227EE2CBD4</vt:lpwstr>
  </property>
</Properties>
</file>